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331" r:id="rId2"/>
    <p:sldId id="332" r:id="rId3"/>
    <p:sldId id="333" r:id="rId4"/>
    <p:sldId id="334" r:id="rId5"/>
    <p:sldId id="335" r:id="rId6"/>
    <p:sldId id="336" r:id="rId7"/>
    <p:sldId id="337" r:id="rId8"/>
    <p:sldId id="338" r:id="rId9"/>
    <p:sldId id="339" r:id="rId10"/>
    <p:sldId id="340" r:id="rId11"/>
    <p:sldId id="341" r:id="rId12"/>
    <p:sldId id="342" r:id="rId13"/>
    <p:sldId id="318" r:id="rId14"/>
    <p:sldId id="320" r:id="rId15"/>
    <p:sldId id="317" r:id="rId16"/>
    <p:sldId id="314" r:id="rId17"/>
    <p:sldId id="315" r:id="rId18"/>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01-12-2021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12/1/2021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12/1/2021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LamResearchS4HANA/blob/master/RAP/Day%2029/ZI_Booking_M_00%20.txt" TargetMode="External"/><Relationship Id="rId5" Type="http://schemas.openxmlformats.org/officeDocument/2006/relationships/hyperlink" Target="https://github.com/soyuztechnologies/LamResearchS4HANA/blob/master/RAP/Day%2029/ZI_Travel_M_00.txt" TargetMode="Externa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tiff"/><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8.tiff"/><Relationship Id="rId5" Type="http://schemas.openxmlformats.org/officeDocument/2006/relationships/image" Target="../media/image17.tiff"/><Relationship Id="rId10" Type="http://schemas.openxmlformats.org/officeDocument/2006/relationships/image" Target="../media/image4.png"/><Relationship Id="rId4" Type="http://schemas.openxmlformats.org/officeDocument/2006/relationships/image" Target="../media/image16.tiff"/><Relationship Id="rId9" Type="http://schemas.openxmlformats.org/officeDocument/2006/relationships/hyperlink" Target="https://anubhavtrainings.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1.jpg"/><Relationship Id="rId7" Type="http://schemas.openxmlformats.org/officeDocument/2006/relationships/image" Target="../media/image2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oyuztechnologies/LamResearchS4HANA/blob/master/RAP/Day%2029/EML%20Code.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lc="http://schemas.openxmlformats.org/drawingml/2006/lockedCanvas" xmlns=""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smtClean="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29</a:t>
            </a:r>
            <a:endParaRPr lang="en-US" sz="4400" dirty="0">
              <a:latin typeface="Cooper Black" panose="0208090404030B020404" pitchFamily="18" charset="0"/>
            </a:endParaRPr>
          </a:p>
        </p:txBody>
      </p:sp>
      <p:pic>
        <p:nvPicPr>
          <p:cNvPr id="10" name="Picture 2" descr="Lam Research - Wikipedia">
            <a:extLst>
              <a:ext uri="{FF2B5EF4-FFF2-40B4-BE49-F238E27FC236}">
                <a16:creationId xmlns:a16="http://schemas.microsoft.com/office/drawing/2014/main" xmlns="" id="{94FAC96A-B744-409F-BC2C-4F94C874A66B}"/>
              </a:ext>
            </a:extLst>
          </p:cNvPr>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26260" y="1844824"/>
            <a:ext cx="2500605" cy="848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IN" dirty="0">
                <a:latin typeface="Cooper Black" panose="0208090404030B020404" pitchFamily="18" charset="0"/>
              </a:rPr>
              <a:t>Steps for Build Use Case</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smtClean="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cxnSp>
        <p:nvCxnSpPr>
          <p:cNvPr id="6" name="Connector: Elbow 61">
            <a:extLst>
              <a:ext uri="{FF2B5EF4-FFF2-40B4-BE49-F238E27FC236}">
                <a16:creationId xmlns:a16="http://schemas.microsoft.com/office/drawing/2014/main" xmlns="" id="{AF7B8CFE-3056-4D85-8FE2-6AC7C651AA67}"/>
              </a:ext>
            </a:extLst>
          </p:cNvPr>
          <p:cNvCxnSpPr/>
          <p:nvPr/>
        </p:nvCxnSpPr>
        <p:spPr>
          <a:xfrm rot="16200000" flipH="1">
            <a:off x="2914758" y="3858622"/>
            <a:ext cx="1284213" cy="338043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xmlns="" id="{72D61562-DC21-425F-8824-AD5A0E4B93A6}"/>
              </a:ext>
            </a:extLst>
          </p:cNvPr>
          <p:cNvCxnSpPr/>
          <p:nvPr/>
        </p:nvCxnSpPr>
        <p:spPr>
          <a:xfrm flipV="1">
            <a:off x="10424224" y="1635170"/>
            <a:ext cx="0"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59">
            <a:extLst>
              <a:ext uri="{FF2B5EF4-FFF2-40B4-BE49-F238E27FC236}">
                <a16:creationId xmlns:a16="http://schemas.microsoft.com/office/drawing/2014/main" xmlns="" id="{993DFE95-EEF4-4F56-9B76-879A380E54D0}"/>
              </a:ext>
            </a:extLst>
          </p:cNvPr>
          <p:cNvCxnSpPr/>
          <p:nvPr/>
        </p:nvCxnSpPr>
        <p:spPr>
          <a:xfrm rot="5400000">
            <a:off x="8379427" y="4197190"/>
            <a:ext cx="1185538" cy="284863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 xmlns:a16="http://schemas.microsoft.com/office/drawing/2014/main" id="{CC39E87A-2CAF-CD41-98DC-4526D06794F9}"/>
              </a:ext>
            </a:extLst>
          </p:cNvPr>
          <p:cNvSpPr txBox="1"/>
          <p:nvPr/>
        </p:nvSpPr>
        <p:spPr>
          <a:xfrm>
            <a:off x="709436" y="3403975"/>
            <a:ext cx="5294060" cy="369332"/>
          </a:xfrm>
          <a:prstGeom prst="rect">
            <a:avLst/>
          </a:prstGeom>
          <a:noFill/>
          <a:ln>
            <a:noFill/>
          </a:ln>
        </p:spPr>
        <p:txBody>
          <a:bodyPr wrap="square" rtlCol="0">
            <a:spAutoFit/>
          </a:bodyPr>
          <a:lstStyle/>
          <a:p>
            <a:pPr lvl="0" defTabSz="914217"/>
            <a:r>
              <a:rPr lang="en-US" sz="1800" b="1" dirty="0">
                <a:latin typeface="Arial" panose="020B0604020202020204" pitchFamily="34" charset="0"/>
                <a:ea typeface="Cambria" panose="02040503050406030204" pitchFamily="18" charset="0"/>
                <a:cs typeface="Arial" panose="020B0604020202020204" pitchFamily="34" charset="0"/>
              </a:rPr>
              <a:t>Introduction</a:t>
            </a:r>
          </a:p>
        </p:txBody>
      </p:sp>
      <p:sp>
        <p:nvSpPr>
          <p:cNvPr id="10" name="Rectangle 9">
            <a:extLst>
              <a:ext uri="{FF2B5EF4-FFF2-40B4-BE49-F238E27FC236}">
                <a16:creationId xmlns:a16="http://schemas.microsoft.com/office/drawing/2014/main" xmlns="" id="{4D5BA90F-0237-4E0D-8553-D97059659BEC}"/>
              </a:ext>
            </a:extLst>
          </p:cNvPr>
          <p:cNvSpPr/>
          <p:nvPr/>
        </p:nvSpPr>
        <p:spPr>
          <a:xfrm>
            <a:off x="5238705" y="4389055"/>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Behavior definition</a:t>
            </a:r>
            <a:endParaRPr lang="en-IN" sz="1800" dirty="0">
              <a:solidFill>
                <a:schemeClr val="tx1"/>
              </a:solidFill>
            </a:endParaRPr>
          </a:p>
        </p:txBody>
      </p:sp>
      <p:sp>
        <p:nvSpPr>
          <p:cNvPr id="12" name="Rectangle 11">
            <a:extLst>
              <a:ext uri="{FF2B5EF4-FFF2-40B4-BE49-F238E27FC236}">
                <a16:creationId xmlns:a16="http://schemas.microsoft.com/office/drawing/2014/main" xmlns="" id="{EFFCCC1A-BCAF-477B-9363-6D9517DCC316}"/>
              </a:ext>
            </a:extLst>
          </p:cNvPr>
          <p:cNvSpPr/>
          <p:nvPr/>
        </p:nvSpPr>
        <p:spPr>
          <a:xfrm>
            <a:off x="4942284" y="2801037"/>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Data Model</a:t>
            </a:r>
            <a:endParaRPr lang="en-IN" sz="1800" dirty="0">
              <a:solidFill>
                <a:schemeClr val="tx1"/>
              </a:solidFill>
            </a:endParaRPr>
          </a:p>
        </p:txBody>
      </p:sp>
      <p:sp>
        <p:nvSpPr>
          <p:cNvPr id="13" name="Rectangle 12">
            <a:extLst>
              <a:ext uri="{FF2B5EF4-FFF2-40B4-BE49-F238E27FC236}">
                <a16:creationId xmlns:a16="http://schemas.microsoft.com/office/drawing/2014/main" xmlns="" id="{274CCE82-BEC5-4758-B63A-6B5D4BA0180F}"/>
              </a:ext>
            </a:extLst>
          </p:cNvPr>
          <p:cNvSpPr/>
          <p:nvPr/>
        </p:nvSpPr>
        <p:spPr>
          <a:xfrm>
            <a:off x="5094684" y="2953437"/>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Data Model</a:t>
            </a:r>
            <a:endParaRPr lang="en-IN" sz="1800" dirty="0">
              <a:solidFill>
                <a:schemeClr val="tx1"/>
              </a:solidFill>
            </a:endParaRPr>
          </a:p>
        </p:txBody>
      </p:sp>
      <p:sp>
        <p:nvSpPr>
          <p:cNvPr id="14" name="Rectangle 13">
            <a:extLst>
              <a:ext uri="{FF2B5EF4-FFF2-40B4-BE49-F238E27FC236}">
                <a16:creationId xmlns:a16="http://schemas.microsoft.com/office/drawing/2014/main" xmlns="" id="{705B7006-1779-43AB-B366-BE2F8B6A17C7}"/>
              </a:ext>
            </a:extLst>
          </p:cNvPr>
          <p:cNvSpPr/>
          <p:nvPr/>
        </p:nvSpPr>
        <p:spPr>
          <a:xfrm>
            <a:off x="5247084" y="3105837"/>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Data Model</a:t>
            </a:r>
            <a:endParaRPr lang="en-IN" sz="1800" dirty="0">
              <a:solidFill>
                <a:schemeClr val="tx1"/>
              </a:solidFill>
            </a:endParaRPr>
          </a:p>
        </p:txBody>
      </p:sp>
      <p:sp>
        <p:nvSpPr>
          <p:cNvPr id="15" name="Rectangle 14">
            <a:extLst>
              <a:ext uri="{FF2B5EF4-FFF2-40B4-BE49-F238E27FC236}">
                <a16:creationId xmlns:a16="http://schemas.microsoft.com/office/drawing/2014/main" xmlns="" id="{0089A2CF-139D-446C-B8E4-11CB777A2806}"/>
              </a:ext>
            </a:extLst>
          </p:cNvPr>
          <p:cNvSpPr/>
          <p:nvPr/>
        </p:nvSpPr>
        <p:spPr>
          <a:xfrm>
            <a:off x="709436" y="1214174"/>
            <a:ext cx="2721323" cy="43931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Fiori App for Processor</a:t>
            </a:r>
            <a:endParaRPr lang="en-IN" sz="1800" dirty="0">
              <a:solidFill>
                <a:schemeClr val="bg1"/>
              </a:solidFill>
            </a:endParaRPr>
          </a:p>
        </p:txBody>
      </p:sp>
      <p:sp>
        <p:nvSpPr>
          <p:cNvPr id="16" name="Rectangle 15">
            <a:extLst>
              <a:ext uri="{FF2B5EF4-FFF2-40B4-BE49-F238E27FC236}">
                <a16:creationId xmlns:a16="http://schemas.microsoft.com/office/drawing/2014/main" xmlns="" id="{F1D85DA6-963C-4363-9750-448A8756132B}"/>
              </a:ext>
            </a:extLst>
          </p:cNvPr>
          <p:cNvSpPr/>
          <p:nvPr/>
        </p:nvSpPr>
        <p:spPr>
          <a:xfrm>
            <a:off x="8876051" y="1124744"/>
            <a:ext cx="2700301" cy="5241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Fiori App for Approver</a:t>
            </a:r>
            <a:endParaRPr lang="en-IN" sz="1800" dirty="0">
              <a:solidFill>
                <a:schemeClr val="tx1"/>
              </a:solidFill>
            </a:endParaRPr>
          </a:p>
        </p:txBody>
      </p:sp>
      <p:cxnSp>
        <p:nvCxnSpPr>
          <p:cNvPr id="17" name="Straight Arrow Connector 16">
            <a:extLst>
              <a:ext uri="{FF2B5EF4-FFF2-40B4-BE49-F238E27FC236}">
                <a16:creationId xmlns:a16="http://schemas.microsoft.com/office/drawing/2014/main" xmlns="" id="{5A1AEFDC-6D4E-4276-BEB9-A36BC945BFE7}"/>
              </a:ext>
            </a:extLst>
          </p:cNvPr>
          <p:cNvCxnSpPr>
            <a:cxnSpLocks/>
          </p:cNvCxnSpPr>
          <p:nvPr/>
        </p:nvCxnSpPr>
        <p:spPr>
          <a:xfrm>
            <a:off x="7551340" y="3557301"/>
            <a:ext cx="1720756" cy="13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xmlns="" id="{D1713AD6-0216-47E5-8BD9-5EEC2EEC600F}"/>
              </a:ext>
            </a:extLst>
          </p:cNvPr>
          <p:cNvSpPr/>
          <p:nvPr/>
        </p:nvSpPr>
        <p:spPr>
          <a:xfrm>
            <a:off x="9272096" y="3126622"/>
            <a:ext cx="2304256" cy="84750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Projection for Approve @UI</a:t>
            </a:r>
            <a:endParaRPr lang="en-IN" sz="1800" dirty="0">
              <a:solidFill>
                <a:schemeClr val="tx1"/>
              </a:solidFill>
            </a:endParaRPr>
          </a:p>
        </p:txBody>
      </p:sp>
      <p:sp>
        <p:nvSpPr>
          <p:cNvPr id="19" name="Rectangle 18">
            <a:extLst>
              <a:ext uri="{FF2B5EF4-FFF2-40B4-BE49-F238E27FC236}">
                <a16:creationId xmlns:a16="http://schemas.microsoft.com/office/drawing/2014/main" xmlns="" id="{655A197E-3A5D-41E7-8CCB-88C9A3E9CC1F}"/>
              </a:ext>
            </a:extLst>
          </p:cNvPr>
          <p:cNvSpPr/>
          <p:nvPr/>
        </p:nvSpPr>
        <p:spPr>
          <a:xfrm>
            <a:off x="714517" y="3029637"/>
            <a:ext cx="2304256" cy="94448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CDS Projection for Processor @UI</a:t>
            </a:r>
            <a:endParaRPr lang="en-IN" sz="1800" dirty="0">
              <a:solidFill>
                <a:schemeClr val="bg1"/>
              </a:solidFill>
            </a:endParaRPr>
          </a:p>
        </p:txBody>
      </p:sp>
      <p:cxnSp>
        <p:nvCxnSpPr>
          <p:cNvPr id="20" name="Straight Arrow Connector 19">
            <a:extLst>
              <a:ext uri="{FF2B5EF4-FFF2-40B4-BE49-F238E27FC236}">
                <a16:creationId xmlns:a16="http://schemas.microsoft.com/office/drawing/2014/main" xmlns="" id="{BA0EA9BF-3B46-4BF3-832A-B27AD603C88C}"/>
              </a:ext>
            </a:extLst>
          </p:cNvPr>
          <p:cNvCxnSpPr>
            <a:cxnSpLocks/>
            <a:stCxn id="14" idx="1"/>
            <a:endCxn id="19" idx="3"/>
          </p:cNvCxnSpPr>
          <p:nvPr/>
        </p:nvCxnSpPr>
        <p:spPr>
          <a:xfrm flipH="1">
            <a:off x="3018773" y="3501881"/>
            <a:ext cx="22283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xmlns="" id="{98D88ABC-9BAE-42BB-8EDF-85B22A551B16}"/>
              </a:ext>
            </a:extLst>
          </p:cNvPr>
          <p:cNvCxnSpPr>
            <a:cxnSpLocks/>
            <a:stCxn id="19" idx="0"/>
          </p:cNvCxnSpPr>
          <p:nvPr/>
        </p:nvCxnSpPr>
        <p:spPr>
          <a:xfrm flipV="1">
            <a:off x="1866645" y="2596744"/>
            <a:ext cx="0" cy="432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xmlns="" id="{125FE435-9338-4B78-B4C7-9E143793B124}"/>
              </a:ext>
            </a:extLst>
          </p:cNvPr>
          <p:cNvSpPr/>
          <p:nvPr/>
        </p:nvSpPr>
        <p:spPr>
          <a:xfrm>
            <a:off x="709436" y="2048390"/>
            <a:ext cx="2677671" cy="53666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Service Def and Binding</a:t>
            </a:r>
            <a:endParaRPr lang="en-IN" sz="1800" dirty="0">
              <a:solidFill>
                <a:schemeClr val="bg1"/>
              </a:solidFill>
            </a:endParaRPr>
          </a:p>
        </p:txBody>
      </p:sp>
      <p:cxnSp>
        <p:nvCxnSpPr>
          <p:cNvPr id="23" name="Straight Arrow Connector 22">
            <a:extLst>
              <a:ext uri="{FF2B5EF4-FFF2-40B4-BE49-F238E27FC236}">
                <a16:creationId xmlns:a16="http://schemas.microsoft.com/office/drawing/2014/main" xmlns="" id="{0D506F85-3AA0-43EC-89B3-2FC14EFECB95}"/>
              </a:ext>
            </a:extLst>
          </p:cNvPr>
          <p:cNvCxnSpPr>
            <a:cxnSpLocks/>
          </p:cNvCxnSpPr>
          <p:nvPr/>
        </p:nvCxnSpPr>
        <p:spPr>
          <a:xfrm rot="-180000" flipV="1">
            <a:off x="1863717" y="1653489"/>
            <a:ext cx="21826" cy="394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xmlns="" id="{124DD787-A004-4248-AA35-8595140F4A5C}"/>
              </a:ext>
            </a:extLst>
          </p:cNvPr>
          <p:cNvSpPr/>
          <p:nvPr/>
        </p:nvSpPr>
        <p:spPr>
          <a:xfrm>
            <a:off x="8919705" y="2058924"/>
            <a:ext cx="2656647" cy="53666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Service Def and Binding</a:t>
            </a:r>
            <a:endParaRPr lang="en-IN" sz="1800" dirty="0">
              <a:solidFill>
                <a:schemeClr val="tx1"/>
              </a:solidFill>
            </a:endParaRPr>
          </a:p>
        </p:txBody>
      </p:sp>
      <p:cxnSp>
        <p:nvCxnSpPr>
          <p:cNvPr id="25" name="Straight Arrow Connector 24">
            <a:extLst>
              <a:ext uri="{FF2B5EF4-FFF2-40B4-BE49-F238E27FC236}">
                <a16:creationId xmlns:a16="http://schemas.microsoft.com/office/drawing/2014/main" xmlns="" id="{770233E8-3888-4836-A3AA-D022302F1037}"/>
              </a:ext>
            </a:extLst>
          </p:cNvPr>
          <p:cNvCxnSpPr/>
          <p:nvPr/>
        </p:nvCxnSpPr>
        <p:spPr>
          <a:xfrm flipH="1" flipV="1">
            <a:off x="10419276" y="2595592"/>
            <a:ext cx="0" cy="531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xmlns="" id="{E8CDCFA0-5A53-4E51-A0F1-205325BE69E8}"/>
              </a:ext>
            </a:extLst>
          </p:cNvPr>
          <p:cNvSpPr/>
          <p:nvPr/>
        </p:nvSpPr>
        <p:spPr>
          <a:xfrm>
            <a:off x="9258241" y="4555315"/>
            <a:ext cx="2304256" cy="79208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800" dirty="0">
                <a:solidFill>
                  <a:schemeClr val="tx1"/>
                </a:solidFill>
              </a:rPr>
              <a:t>Behavior Def</a:t>
            </a:r>
            <a:endParaRPr lang="en-IN" sz="1800" dirty="0">
              <a:solidFill>
                <a:schemeClr val="tx1"/>
              </a:solidFill>
            </a:endParaRPr>
          </a:p>
        </p:txBody>
      </p:sp>
      <p:sp>
        <p:nvSpPr>
          <p:cNvPr id="27" name="Rectangle 26">
            <a:extLst>
              <a:ext uri="{FF2B5EF4-FFF2-40B4-BE49-F238E27FC236}">
                <a16:creationId xmlns:a16="http://schemas.microsoft.com/office/drawing/2014/main" xmlns="" id="{098B0877-957A-4326-B04D-6E0E9945D2C4}"/>
              </a:ext>
            </a:extLst>
          </p:cNvPr>
          <p:cNvSpPr/>
          <p:nvPr/>
        </p:nvSpPr>
        <p:spPr>
          <a:xfrm>
            <a:off x="714517" y="4460195"/>
            <a:ext cx="2304256" cy="79208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Behavior Def</a:t>
            </a:r>
            <a:endParaRPr lang="en-IN" sz="1800" dirty="0">
              <a:solidFill>
                <a:schemeClr val="bg1"/>
              </a:solidFill>
            </a:endParaRPr>
          </a:p>
        </p:txBody>
      </p:sp>
      <p:cxnSp>
        <p:nvCxnSpPr>
          <p:cNvPr id="28" name="Straight Connector 27">
            <a:extLst>
              <a:ext uri="{FF2B5EF4-FFF2-40B4-BE49-F238E27FC236}">
                <a16:creationId xmlns:a16="http://schemas.microsoft.com/office/drawing/2014/main" xmlns="" id="{261B5D5D-D594-4091-915B-8C59ED234F3E}"/>
              </a:ext>
            </a:extLst>
          </p:cNvPr>
          <p:cNvCxnSpPr>
            <a:stCxn id="19" idx="2"/>
            <a:endCxn id="27" idx="0"/>
          </p:cNvCxnSpPr>
          <p:nvPr/>
        </p:nvCxnSpPr>
        <p:spPr>
          <a:xfrm>
            <a:off x="1866645" y="3974125"/>
            <a:ext cx="0" cy="486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29F4A2F9-777F-4238-B12C-6A152E8C51F8}"/>
              </a:ext>
            </a:extLst>
          </p:cNvPr>
          <p:cNvCxnSpPr>
            <a:stCxn id="18" idx="2"/>
            <a:endCxn id="26" idx="0"/>
          </p:cNvCxnSpPr>
          <p:nvPr/>
        </p:nvCxnSpPr>
        <p:spPr>
          <a:xfrm flipH="1">
            <a:off x="10410369" y="3974125"/>
            <a:ext cx="13855" cy="5811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4831B53C-B328-454C-B2CA-4E17D9244525}"/>
              </a:ext>
            </a:extLst>
          </p:cNvPr>
          <p:cNvCxnSpPr>
            <a:stCxn id="14" idx="2"/>
            <a:endCxn id="10" idx="0"/>
          </p:cNvCxnSpPr>
          <p:nvPr/>
        </p:nvCxnSpPr>
        <p:spPr>
          <a:xfrm flipH="1">
            <a:off x="6390833" y="3897925"/>
            <a:ext cx="8379" cy="49113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xmlns="" id="{01FED93A-527A-4325-8BB7-CA84A46281D6}"/>
              </a:ext>
            </a:extLst>
          </p:cNvPr>
          <p:cNvSpPr txBox="1"/>
          <p:nvPr/>
        </p:nvSpPr>
        <p:spPr>
          <a:xfrm>
            <a:off x="6598468" y="3974125"/>
            <a:ext cx="800472" cy="369332"/>
          </a:xfrm>
          <a:prstGeom prst="rect">
            <a:avLst/>
          </a:prstGeom>
          <a:noFill/>
        </p:spPr>
        <p:txBody>
          <a:bodyPr wrap="square" rtlCol="0">
            <a:spAutoFit/>
          </a:bodyPr>
          <a:lstStyle/>
          <a:p>
            <a:r>
              <a:rPr lang="en-US" sz="1800" dirty="0"/>
              <a:t>1..1</a:t>
            </a:r>
            <a:endParaRPr lang="en-IN" sz="1800" dirty="0"/>
          </a:p>
        </p:txBody>
      </p:sp>
      <p:sp>
        <p:nvSpPr>
          <p:cNvPr id="32" name="Rectangle 31">
            <a:extLst>
              <a:ext uri="{FF2B5EF4-FFF2-40B4-BE49-F238E27FC236}">
                <a16:creationId xmlns:a16="http://schemas.microsoft.com/office/drawing/2014/main" xmlns="" id="{EB174D0A-46E0-4FF5-85DD-F502D767C62F}"/>
              </a:ext>
            </a:extLst>
          </p:cNvPr>
          <p:cNvSpPr/>
          <p:nvPr/>
        </p:nvSpPr>
        <p:spPr>
          <a:xfrm>
            <a:off x="5391105" y="4541455"/>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Behavior definition</a:t>
            </a:r>
            <a:endParaRPr lang="en-IN" sz="1800" dirty="0">
              <a:solidFill>
                <a:schemeClr val="tx1"/>
              </a:solidFill>
            </a:endParaRPr>
          </a:p>
        </p:txBody>
      </p:sp>
      <p:sp>
        <p:nvSpPr>
          <p:cNvPr id="33" name="Rectangle 32">
            <a:extLst>
              <a:ext uri="{FF2B5EF4-FFF2-40B4-BE49-F238E27FC236}">
                <a16:creationId xmlns:a16="http://schemas.microsoft.com/office/drawing/2014/main" xmlns="" id="{805B27EA-04B3-4722-8C39-69270470847E}"/>
              </a:ext>
            </a:extLst>
          </p:cNvPr>
          <p:cNvSpPr/>
          <p:nvPr/>
        </p:nvSpPr>
        <p:spPr>
          <a:xfrm>
            <a:off x="5543505" y="4693855"/>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Behavior definition</a:t>
            </a:r>
            <a:endParaRPr lang="en-IN" sz="1800" dirty="0">
              <a:solidFill>
                <a:schemeClr val="tx1"/>
              </a:solidFill>
            </a:endParaRPr>
          </a:p>
        </p:txBody>
      </p:sp>
      <p:cxnSp>
        <p:nvCxnSpPr>
          <p:cNvPr id="34" name="Straight Connector 33">
            <a:extLst>
              <a:ext uri="{FF2B5EF4-FFF2-40B4-BE49-F238E27FC236}">
                <a16:creationId xmlns:a16="http://schemas.microsoft.com/office/drawing/2014/main" xmlns="" id="{49FFAAA7-B48C-41F6-9C98-0997D46472ED}"/>
              </a:ext>
            </a:extLst>
          </p:cNvPr>
          <p:cNvCxnSpPr/>
          <p:nvPr/>
        </p:nvCxnSpPr>
        <p:spPr>
          <a:xfrm>
            <a:off x="6473953" y="5208843"/>
            <a:ext cx="0" cy="678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xmlns="" id="{D14B4AE6-9CED-4FC1-9485-D7F776EEEE95}"/>
              </a:ext>
            </a:extLst>
          </p:cNvPr>
          <p:cNvCxnSpPr>
            <a:endCxn id="27" idx="3"/>
          </p:cNvCxnSpPr>
          <p:nvPr/>
        </p:nvCxnSpPr>
        <p:spPr>
          <a:xfrm flipH="1" flipV="1">
            <a:off x="3018773" y="4856239"/>
            <a:ext cx="2211543" cy="39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xmlns="" id="{0D70AE10-9E03-4C51-9126-5FF5401F1C60}"/>
              </a:ext>
            </a:extLst>
          </p:cNvPr>
          <p:cNvCxnSpPr/>
          <p:nvPr/>
        </p:nvCxnSpPr>
        <p:spPr>
          <a:xfrm>
            <a:off x="7787763" y="4940552"/>
            <a:ext cx="1463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xmlns="" id="{745428A4-9260-4B83-BA95-11FE6D3DDE85}"/>
              </a:ext>
            </a:extLst>
          </p:cNvPr>
          <p:cNvSpPr/>
          <p:nvPr/>
        </p:nvSpPr>
        <p:spPr>
          <a:xfrm>
            <a:off x="4770558" y="2775707"/>
            <a:ext cx="592822" cy="63124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1</a:t>
            </a:r>
            <a:endParaRPr lang="en-IN" sz="1800" dirty="0">
              <a:solidFill>
                <a:schemeClr val="bg1"/>
              </a:solidFill>
            </a:endParaRPr>
          </a:p>
        </p:txBody>
      </p:sp>
      <p:sp>
        <p:nvSpPr>
          <p:cNvPr id="38" name="Oval 37">
            <a:extLst>
              <a:ext uri="{FF2B5EF4-FFF2-40B4-BE49-F238E27FC236}">
                <a16:creationId xmlns:a16="http://schemas.microsoft.com/office/drawing/2014/main" xmlns="" id="{D7A1DC61-B0A7-4671-9012-B7DEF7C32716}"/>
              </a:ext>
            </a:extLst>
          </p:cNvPr>
          <p:cNvSpPr/>
          <p:nvPr/>
        </p:nvSpPr>
        <p:spPr>
          <a:xfrm>
            <a:off x="4954252" y="4254207"/>
            <a:ext cx="592822" cy="63124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2</a:t>
            </a:r>
            <a:endParaRPr lang="en-IN" sz="1800" dirty="0">
              <a:solidFill>
                <a:schemeClr val="bg1"/>
              </a:solidFill>
            </a:endParaRPr>
          </a:p>
        </p:txBody>
      </p:sp>
      <p:sp>
        <p:nvSpPr>
          <p:cNvPr id="39" name="Oval 38">
            <a:extLst>
              <a:ext uri="{FF2B5EF4-FFF2-40B4-BE49-F238E27FC236}">
                <a16:creationId xmlns:a16="http://schemas.microsoft.com/office/drawing/2014/main" xmlns="" id="{DC1177CC-7D96-4E8A-865E-05EF5CFAE545}"/>
              </a:ext>
            </a:extLst>
          </p:cNvPr>
          <p:cNvSpPr/>
          <p:nvPr/>
        </p:nvSpPr>
        <p:spPr>
          <a:xfrm>
            <a:off x="2817285" y="2833691"/>
            <a:ext cx="592822" cy="63124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3</a:t>
            </a:r>
            <a:endParaRPr lang="en-IN" sz="1800" dirty="0">
              <a:solidFill>
                <a:schemeClr val="bg1"/>
              </a:solidFill>
            </a:endParaRPr>
          </a:p>
        </p:txBody>
      </p:sp>
      <p:sp>
        <p:nvSpPr>
          <p:cNvPr id="40" name="Rectangle 39">
            <a:extLst>
              <a:ext uri="{FF2B5EF4-FFF2-40B4-BE49-F238E27FC236}">
                <a16:creationId xmlns:a16="http://schemas.microsoft.com/office/drawing/2014/main" xmlns="" id="{B75C0A36-5465-47DF-8F70-3E2861B1EEDF}"/>
              </a:ext>
            </a:extLst>
          </p:cNvPr>
          <p:cNvSpPr/>
          <p:nvPr/>
        </p:nvSpPr>
        <p:spPr>
          <a:xfrm>
            <a:off x="5247085" y="5836474"/>
            <a:ext cx="2286395" cy="655186"/>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Behavior Implement (pool)</a:t>
            </a:r>
            <a:endParaRPr lang="en-IN" sz="1800" b="1" dirty="0">
              <a:solidFill>
                <a:schemeClr val="tx1"/>
              </a:solidFill>
            </a:endParaRPr>
          </a:p>
        </p:txBody>
      </p:sp>
    </p:spTree>
    <p:extLst>
      <p:ext uri="{BB962C8B-B14F-4D97-AF65-F5344CB8AC3E}">
        <p14:creationId xmlns:p14="http://schemas.microsoft.com/office/powerpoint/2010/main" val="3296920591"/>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a:ln>
            <a:noFill/>
          </a:ln>
        </p:spPr>
        <p:txBody>
          <a:bodyPr>
            <a:noAutofit/>
          </a:bodyPr>
          <a:lstStyle/>
          <a:p>
            <a:r>
              <a:rPr lang="en-IN" dirty="0">
                <a:latin typeface="Cooper Black" panose="0208090404030B020404" pitchFamily="18" charset="0"/>
              </a:rPr>
              <a:t>End to End Development Flow</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a:ln>
            <a:noFill/>
          </a:ln>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smtClean="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grpSp>
        <p:nvGrpSpPr>
          <p:cNvPr id="2" name="Group 1"/>
          <p:cNvGrpSpPr/>
          <p:nvPr/>
        </p:nvGrpSpPr>
        <p:grpSpPr>
          <a:xfrm>
            <a:off x="571879" y="1470798"/>
            <a:ext cx="11211165" cy="4433477"/>
            <a:chOff x="562007" y="1553392"/>
            <a:chExt cx="9554508" cy="3723505"/>
          </a:xfrm>
        </p:grpSpPr>
        <p:sp>
          <p:nvSpPr>
            <p:cNvPr id="7" name="Freeform: Shape 13">
              <a:extLst>
                <a:ext uri="{FF2B5EF4-FFF2-40B4-BE49-F238E27FC236}">
                  <a16:creationId xmlns="" xmlns:a16="http://schemas.microsoft.com/office/drawing/2014/main" xmlns:lc="http://schemas.openxmlformats.org/drawingml/2006/lockedCanvas" id="{81C83B2D-00F2-4663-9DC4-370DC44D37FF}"/>
                </a:ext>
              </a:extLst>
            </p:cNvPr>
            <p:cNvSpPr/>
            <p:nvPr/>
          </p:nvSpPr>
          <p:spPr>
            <a:xfrm>
              <a:off x="933166"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 name="Freeform: Shape 14">
              <a:extLst>
                <a:ext uri="{FF2B5EF4-FFF2-40B4-BE49-F238E27FC236}">
                  <a16:creationId xmlns="" xmlns:a16="http://schemas.microsoft.com/office/drawing/2014/main" xmlns:lc="http://schemas.openxmlformats.org/drawingml/2006/lockedCanvas" id="{EA712235-EFE6-4491-BC90-BC8A44FBDDF4}"/>
                </a:ext>
              </a:extLst>
            </p:cNvPr>
            <p:cNvSpPr/>
            <p:nvPr/>
          </p:nvSpPr>
          <p:spPr>
            <a:xfrm flipV="1">
              <a:off x="1835930"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1">
                <a:alpha val="72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9" name="Freeform: Shape 15">
              <a:extLst>
                <a:ext uri="{FF2B5EF4-FFF2-40B4-BE49-F238E27FC236}">
                  <a16:creationId xmlns="" xmlns:a16="http://schemas.microsoft.com/office/drawing/2014/main" xmlns:lc="http://schemas.openxmlformats.org/drawingml/2006/lockedCanvas" id="{23A1E089-A05F-4E81-AE33-6A6E5B7549EB}"/>
                </a:ext>
              </a:extLst>
            </p:cNvPr>
            <p:cNvSpPr/>
            <p:nvPr/>
          </p:nvSpPr>
          <p:spPr>
            <a:xfrm>
              <a:off x="2738695"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 name="Freeform: Shape 16">
              <a:extLst>
                <a:ext uri="{FF2B5EF4-FFF2-40B4-BE49-F238E27FC236}">
                  <a16:creationId xmlns="" xmlns:a16="http://schemas.microsoft.com/office/drawing/2014/main" xmlns:lc="http://schemas.openxmlformats.org/drawingml/2006/lockedCanvas" id="{B8ABDB3B-856D-4CA2-BA86-B077E84167BE}"/>
                </a:ext>
              </a:extLst>
            </p:cNvPr>
            <p:cNvSpPr/>
            <p:nvPr/>
          </p:nvSpPr>
          <p:spPr>
            <a:xfrm flipV="1">
              <a:off x="3641459"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2" name="Freeform: Shape 17">
              <a:extLst>
                <a:ext uri="{FF2B5EF4-FFF2-40B4-BE49-F238E27FC236}">
                  <a16:creationId xmlns="" xmlns:a16="http://schemas.microsoft.com/office/drawing/2014/main" xmlns:lc="http://schemas.openxmlformats.org/drawingml/2006/lockedCanvas" id="{1D7ACCFD-9A45-40C8-BB1E-AA7E4A53C177}"/>
                </a:ext>
              </a:extLst>
            </p:cNvPr>
            <p:cNvSpPr/>
            <p:nvPr/>
          </p:nvSpPr>
          <p:spPr>
            <a:xfrm>
              <a:off x="4544224"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bg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3" name="Freeform: Shape 18">
              <a:extLst>
                <a:ext uri="{FF2B5EF4-FFF2-40B4-BE49-F238E27FC236}">
                  <a16:creationId xmlns="" xmlns:a16="http://schemas.microsoft.com/office/drawing/2014/main" xmlns:lc="http://schemas.openxmlformats.org/drawingml/2006/lockedCanvas" id="{82F7CAB7-B9E2-4D56-A4E2-B112FCB9CE28}"/>
                </a:ext>
              </a:extLst>
            </p:cNvPr>
            <p:cNvSpPr/>
            <p:nvPr/>
          </p:nvSpPr>
          <p:spPr>
            <a:xfrm flipV="1">
              <a:off x="5446988"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4" name="Freeform: Shape 19">
              <a:extLst>
                <a:ext uri="{FF2B5EF4-FFF2-40B4-BE49-F238E27FC236}">
                  <a16:creationId xmlns="" xmlns:a16="http://schemas.microsoft.com/office/drawing/2014/main" xmlns:lc="http://schemas.openxmlformats.org/drawingml/2006/lockedCanvas" id="{947B41EA-17B5-4C95-B591-A01C427B7804}"/>
                </a:ext>
              </a:extLst>
            </p:cNvPr>
            <p:cNvSpPr/>
            <p:nvPr/>
          </p:nvSpPr>
          <p:spPr>
            <a:xfrm>
              <a:off x="6349753"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5" name="Freeform: Shape 20">
              <a:extLst>
                <a:ext uri="{FF2B5EF4-FFF2-40B4-BE49-F238E27FC236}">
                  <a16:creationId xmlns="" xmlns:a16="http://schemas.microsoft.com/office/drawing/2014/main" xmlns:lc="http://schemas.openxmlformats.org/drawingml/2006/lockedCanvas" id="{FEB14148-7BC3-4783-9BCB-7745BC641CB6}"/>
                </a:ext>
              </a:extLst>
            </p:cNvPr>
            <p:cNvSpPr/>
            <p:nvPr/>
          </p:nvSpPr>
          <p:spPr>
            <a:xfrm flipV="1">
              <a:off x="7252517"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6" name="Freeform: Shape 21">
              <a:extLst>
                <a:ext uri="{FF2B5EF4-FFF2-40B4-BE49-F238E27FC236}">
                  <a16:creationId xmlns="" xmlns:a16="http://schemas.microsoft.com/office/drawing/2014/main" xmlns:lc="http://schemas.openxmlformats.org/drawingml/2006/lockedCanvas" id="{35799CB9-890E-44A7-8F9F-C14CAD00D869}"/>
                </a:ext>
              </a:extLst>
            </p:cNvPr>
            <p:cNvSpPr/>
            <p:nvPr/>
          </p:nvSpPr>
          <p:spPr>
            <a:xfrm>
              <a:off x="8155282"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rgbClr val="AF58B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7" name="Group 16">
              <a:extLst>
                <a:ext uri="{FF2B5EF4-FFF2-40B4-BE49-F238E27FC236}">
                  <a16:creationId xmlns="" xmlns:a16="http://schemas.microsoft.com/office/drawing/2014/main" xmlns:lc="http://schemas.openxmlformats.org/drawingml/2006/lockedCanvas" id="{B869DFCF-223F-48CB-A318-550E7143DF4E}"/>
                </a:ext>
              </a:extLst>
            </p:cNvPr>
            <p:cNvGrpSpPr/>
            <p:nvPr/>
          </p:nvGrpSpPr>
          <p:grpSpPr>
            <a:xfrm>
              <a:off x="953647" y="2775718"/>
              <a:ext cx="760892" cy="760890"/>
              <a:chOff x="636742" y="2158017"/>
              <a:chExt cx="1014258" cy="1014256"/>
            </a:xfrm>
          </p:grpSpPr>
          <p:sp>
            <p:nvSpPr>
              <p:cNvPr id="18" name="Oval 17">
                <a:extLst>
                  <a:ext uri="{FF2B5EF4-FFF2-40B4-BE49-F238E27FC236}">
                    <a16:creationId xmlns="" xmlns:a16="http://schemas.microsoft.com/office/drawing/2014/main" xmlns:lc="http://schemas.openxmlformats.org/drawingml/2006/lockedCanvas" id="{A9D17581-4487-4D18-8809-1C0D39048CEA}"/>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19" name="Oval 18">
                <a:extLst>
                  <a:ext uri="{FF2B5EF4-FFF2-40B4-BE49-F238E27FC236}">
                    <a16:creationId xmlns="" xmlns:a16="http://schemas.microsoft.com/office/drawing/2014/main" xmlns:lc="http://schemas.openxmlformats.org/drawingml/2006/lockedCanvas" id="{D6C34954-2247-4715-98F5-1E926C8C63B8}"/>
                  </a:ext>
                </a:extLst>
              </p:cNvPr>
              <p:cNvSpPr/>
              <p:nvPr/>
            </p:nvSpPr>
            <p:spPr>
              <a:xfrm>
                <a:off x="728711" y="2249986"/>
                <a:ext cx="830319" cy="830317"/>
              </a:xfrm>
              <a:prstGeom prst="ellipse">
                <a:avLst/>
              </a:prstGeom>
              <a:gradFill flip="none" rotWithShape="1">
                <a:gsLst>
                  <a:gs pos="0">
                    <a:schemeClr val="accent1"/>
                  </a:gs>
                  <a:gs pos="100000">
                    <a:schemeClr val="accent1">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0" name="Oval 19">
                <a:extLst>
                  <a:ext uri="{FF2B5EF4-FFF2-40B4-BE49-F238E27FC236}">
                    <a16:creationId xmlns="" xmlns:a16="http://schemas.microsoft.com/office/drawing/2014/main" xmlns:lc="http://schemas.openxmlformats.org/drawingml/2006/lockedCanvas" id="{29D8A756-57EF-485B-8A9D-BB1BFF7BECAC}"/>
                  </a:ext>
                </a:extLst>
              </p:cNvPr>
              <p:cNvSpPr/>
              <p:nvPr/>
            </p:nvSpPr>
            <p:spPr>
              <a:xfrm>
                <a:off x="756145" y="2277419"/>
                <a:ext cx="775453" cy="775451"/>
              </a:xfrm>
              <a:prstGeom prst="ellipse">
                <a:avLst/>
              </a:prstGeom>
              <a:gradFill flip="none" rotWithShape="1">
                <a:gsLst>
                  <a:gs pos="0">
                    <a:schemeClr val="accent1">
                      <a:lumMod val="55000"/>
                    </a:schemeClr>
                  </a:gs>
                  <a:gs pos="100000">
                    <a:schemeClr val="accent1">
                      <a:lumMod val="88000"/>
                      <a:lumOff val="12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1</a:t>
                </a:r>
              </a:p>
            </p:txBody>
          </p:sp>
        </p:grpSp>
        <p:grpSp>
          <p:nvGrpSpPr>
            <p:cNvPr id="21" name="Group 20">
              <a:extLst>
                <a:ext uri="{FF2B5EF4-FFF2-40B4-BE49-F238E27FC236}">
                  <a16:creationId xmlns="" xmlns:a16="http://schemas.microsoft.com/office/drawing/2014/main" xmlns:lc="http://schemas.openxmlformats.org/drawingml/2006/lockedCanvas" id="{FFF88935-E3B5-4BE6-BF24-95B023B5B9F8}"/>
                </a:ext>
              </a:extLst>
            </p:cNvPr>
            <p:cNvGrpSpPr/>
            <p:nvPr/>
          </p:nvGrpSpPr>
          <p:grpSpPr>
            <a:xfrm>
              <a:off x="1857896" y="3328312"/>
              <a:ext cx="760892" cy="760890"/>
              <a:chOff x="636742" y="2158017"/>
              <a:chExt cx="1014258" cy="1014256"/>
            </a:xfrm>
          </p:grpSpPr>
          <p:sp>
            <p:nvSpPr>
              <p:cNvPr id="22" name="Oval 21">
                <a:extLst>
                  <a:ext uri="{FF2B5EF4-FFF2-40B4-BE49-F238E27FC236}">
                    <a16:creationId xmlns="" xmlns:a16="http://schemas.microsoft.com/office/drawing/2014/main" xmlns:lc="http://schemas.openxmlformats.org/drawingml/2006/lockedCanvas" id="{EFF7FAAC-495E-490A-AA9F-2CCB98A3416C}"/>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3" name="Oval 22">
                <a:extLst>
                  <a:ext uri="{FF2B5EF4-FFF2-40B4-BE49-F238E27FC236}">
                    <a16:creationId xmlns="" xmlns:a16="http://schemas.microsoft.com/office/drawing/2014/main" xmlns:lc="http://schemas.openxmlformats.org/drawingml/2006/lockedCanvas" id="{4E9486D1-9A54-42E8-A8E9-C395363101FA}"/>
                  </a:ext>
                </a:extLst>
              </p:cNvPr>
              <p:cNvSpPr/>
              <p:nvPr/>
            </p:nvSpPr>
            <p:spPr>
              <a:xfrm>
                <a:off x="728711" y="2249986"/>
                <a:ext cx="830319" cy="830317"/>
              </a:xfrm>
              <a:prstGeom prst="ellipse">
                <a:avLst/>
              </a:prstGeom>
              <a:gradFill flip="none" rotWithShape="1">
                <a:gsLst>
                  <a:gs pos="0">
                    <a:schemeClr val="accent1">
                      <a:lumMod val="60000"/>
                    </a:schemeClr>
                  </a:gs>
                  <a:gs pos="100000">
                    <a:schemeClr val="accent1">
                      <a:lumMod val="58000"/>
                      <a:lumOff val="42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4" name="Oval 23">
                <a:extLst>
                  <a:ext uri="{FF2B5EF4-FFF2-40B4-BE49-F238E27FC236}">
                    <a16:creationId xmlns="" xmlns:a16="http://schemas.microsoft.com/office/drawing/2014/main" xmlns:lc="http://schemas.openxmlformats.org/drawingml/2006/lockedCanvas" id="{577E54FE-FA3B-4880-B069-2A94DE3314A4}"/>
                  </a:ext>
                </a:extLst>
              </p:cNvPr>
              <p:cNvSpPr/>
              <p:nvPr/>
            </p:nvSpPr>
            <p:spPr>
              <a:xfrm>
                <a:off x="756145" y="2277419"/>
                <a:ext cx="775453" cy="775451"/>
              </a:xfrm>
              <a:prstGeom prst="ellipse">
                <a:avLst/>
              </a:prstGeom>
              <a:gradFill flip="none" rotWithShape="1">
                <a:gsLst>
                  <a:gs pos="0">
                    <a:schemeClr val="accent1">
                      <a:lumMod val="64000"/>
                    </a:schemeClr>
                  </a:gs>
                  <a:gs pos="100000">
                    <a:schemeClr val="accent1">
                      <a:lumMod val="70000"/>
                      <a:lumOff val="3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2</a:t>
                </a:r>
              </a:p>
            </p:txBody>
          </p:sp>
        </p:grpSp>
        <p:grpSp>
          <p:nvGrpSpPr>
            <p:cNvPr id="25" name="Group 24">
              <a:extLst>
                <a:ext uri="{FF2B5EF4-FFF2-40B4-BE49-F238E27FC236}">
                  <a16:creationId xmlns="" xmlns:a16="http://schemas.microsoft.com/office/drawing/2014/main" xmlns:lc="http://schemas.openxmlformats.org/drawingml/2006/lockedCanvas" id="{9FFFB0B0-FDF4-4F4F-AB6A-ACD95BA611E7}"/>
                </a:ext>
              </a:extLst>
            </p:cNvPr>
            <p:cNvGrpSpPr/>
            <p:nvPr/>
          </p:nvGrpSpPr>
          <p:grpSpPr>
            <a:xfrm>
              <a:off x="2770225" y="2775718"/>
              <a:ext cx="760892" cy="760890"/>
              <a:chOff x="636742" y="2158017"/>
              <a:chExt cx="1014258" cy="1014256"/>
            </a:xfrm>
          </p:grpSpPr>
          <p:sp>
            <p:nvSpPr>
              <p:cNvPr id="26" name="Oval 25">
                <a:extLst>
                  <a:ext uri="{FF2B5EF4-FFF2-40B4-BE49-F238E27FC236}">
                    <a16:creationId xmlns="" xmlns:a16="http://schemas.microsoft.com/office/drawing/2014/main" xmlns:lc="http://schemas.openxmlformats.org/drawingml/2006/lockedCanvas" id="{E283AA89-3B74-4CA3-853B-D1F0870C2B3C}"/>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7" name="Oval 26">
                <a:extLst>
                  <a:ext uri="{FF2B5EF4-FFF2-40B4-BE49-F238E27FC236}">
                    <a16:creationId xmlns="" xmlns:a16="http://schemas.microsoft.com/office/drawing/2014/main" xmlns:lc="http://schemas.openxmlformats.org/drawingml/2006/lockedCanvas" id="{1A4D57B8-19F0-4986-8FE5-279CFEF6F0BC}"/>
                  </a:ext>
                </a:extLst>
              </p:cNvPr>
              <p:cNvSpPr/>
              <p:nvPr/>
            </p:nvSpPr>
            <p:spPr>
              <a:xfrm>
                <a:off x="728711" y="2249986"/>
                <a:ext cx="830319" cy="830317"/>
              </a:xfrm>
              <a:prstGeom prst="ellipse">
                <a:avLst/>
              </a:prstGeom>
              <a:gradFill flip="none" rotWithShape="1">
                <a:gsLst>
                  <a:gs pos="0">
                    <a:schemeClr val="accent2">
                      <a:lumMod val="50000"/>
                    </a:schemeClr>
                  </a:gs>
                  <a:gs pos="100000">
                    <a:schemeClr val="accent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8" name="Oval 27">
                <a:extLst>
                  <a:ext uri="{FF2B5EF4-FFF2-40B4-BE49-F238E27FC236}">
                    <a16:creationId xmlns="" xmlns:a16="http://schemas.microsoft.com/office/drawing/2014/main" xmlns:lc="http://schemas.openxmlformats.org/drawingml/2006/lockedCanvas" id="{09B13E8D-0B77-4DC8-9D8C-49286A55D7DA}"/>
                  </a:ext>
                </a:extLst>
              </p:cNvPr>
              <p:cNvSpPr/>
              <p:nvPr/>
            </p:nvSpPr>
            <p:spPr>
              <a:xfrm>
                <a:off x="756145" y="2277419"/>
                <a:ext cx="775453" cy="775451"/>
              </a:xfrm>
              <a:prstGeom prst="ellipse">
                <a:avLst/>
              </a:prstGeom>
              <a:gradFill flip="none" rotWithShape="1">
                <a:gsLst>
                  <a:gs pos="0">
                    <a:schemeClr val="accent2">
                      <a:lumMod val="55000"/>
                    </a:schemeClr>
                  </a:gs>
                  <a:gs pos="100000">
                    <a:schemeClr val="accent2">
                      <a:lumMod val="88000"/>
                      <a:lumOff val="12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3</a:t>
                </a:r>
              </a:p>
            </p:txBody>
          </p:sp>
        </p:grpSp>
        <p:grpSp>
          <p:nvGrpSpPr>
            <p:cNvPr id="29" name="Group 28">
              <a:extLst>
                <a:ext uri="{FF2B5EF4-FFF2-40B4-BE49-F238E27FC236}">
                  <a16:creationId xmlns="" xmlns:a16="http://schemas.microsoft.com/office/drawing/2014/main" xmlns:lc="http://schemas.openxmlformats.org/drawingml/2006/lockedCanvas" id="{E9E10250-A703-417E-8CF0-EF3C4D57331F}"/>
                </a:ext>
              </a:extLst>
            </p:cNvPr>
            <p:cNvGrpSpPr/>
            <p:nvPr/>
          </p:nvGrpSpPr>
          <p:grpSpPr>
            <a:xfrm>
              <a:off x="3674474" y="3328312"/>
              <a:ext cx="760892" cy="760890"/>
              <a:chOff x="636742" y="2158017"/>
              <a:chExt cx="1014258" cy="1014256"/>
            </a:xfrm>
          </p:grpSpPr>
          <p:sp>
            <p:nvSpPr>
              <p:cNvPr id="30" name="Oval 29">
                <a:extLst>
                  <a:ext uri="{FF2B5EF4-FFF2-40B4-BE49-F238E27FC236}">
                    <a16:creationId xmlns="" xmlns:a16="http://schemas.microsoft.com/office/drawing/2014/main" xmlns:lc="http://schemas.openxmlformats.org/drawingml/2006/lockedCanvas" id="{534E8D73-7E81-4E2E-AB2B-3F3480D2812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1" name="Oval 30">
                <a:extLst>
                  <a:ext uri="{FF2B5EF4-FFF2-40B4-BE49-F238E27FC236}">
                    <a16:creationId xmlns="" xmlns:a16="http://schemas.microsoft.com/office/drawing/2014/main" xmlns:lc="http://schemas.openxmlformats.org/drawingml/2006/lockedCanvas" id="{BC0FCA65-C44F-41E7-BCFA-13D88151AC63}"/>
                  </a:ext>
                </a:extLst>
              </p:cNvPr>
              <p:cNvSpPr/>
              <p:nvPr/>
            </p:nvSpPr>
            <p:spPr>
              <a:xfrm>
                <a:off x="728711" y="2249986"/>
                <a:ext cx="830319" cy="830317"/>
              </a:xfrm>
              <a:prstGeom prst="ellipse">
                <a:avLst/>
              </a:prstGeom>
              <a:gradFill flip="none" rotWithShape="1">
                <a:gsLst>
                  <a:gs pos="0">
                    <a:schemeClr val="accent3">
                      <a:lumMod val="50000"/>
                    </a:schemeClr>
                  </a:gs>
                  <a:gs pos="100000">
                    <a:schemeClr val="accent3"/>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2" name="Oval 31">
                <a:extLst>
                  <a:ext uri="{FF2B5EF4-FFF2-40B4-BE49-F238E27FC236}">
                    <a16:creationId xmlns="" xmlns:a16="http://schemas.microsoft.com/office/drawing/2014/main" xmlns:lc="http://schemas.openxmlformats.org/drawingml/2006/lockedCanvas" id="{A8490C79-BB57-4225-AAB6-FE4037491848}"/>
                  </a:ext>
                </a:extLst>
              </p:cNvPr>
              <p:cNvSpPr/>
              <p:nvPr/>
            </p:nvSpPr>
            <p:spPr>
              <a:xfrm>
                <a:off x="756145" y="2277419"/>
                <a:ext cx="775453" cy="775451"/>
              </a:xfrm>
              <a:prstGeom prst="ellipse">
                <a:avLst/>
              </a:prstGeom>
              <a:gradFill flip="none" rotWithShape="1">
                <a:gsLst>
                  <a:gs pos="0">
                    <a:schemeClr val="accent3">
                      <a:lumMod val="55000"/>
                    </a:schemeClr>
                  </a:gs>
                  <a:gs pos="100000">
                    <a:schemeClr val="accent3">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4</a:t>
                </a:r>
              </a:p>
            </p:txBody>
          </p:sp>
        </p:grpSp>
        <p:grpSp>
          <p:nvGrpSpPr>
            <p:cNvPr id="33" name="Group 32">
              <a:extLst>
                <a:ext uri="{FF2B5EF4-FFF2-40B4-BE49-F238E27FC236}">
                  <a16:creationId xmlns="" xmlns:a16="http://schemas.microsoft.com/office/drawing/2014/main" xmlns:lc="http://schemas.openxmlformats.org/drawingml/2006/lockedCanvas" id="{2086745C-D86F-4679-AE5C-45DE03D056E9}"/>
                </a:ext>
              </a:extLst>
            </p:cNvPr>
            <p:cNvGrpSpPr/>
            <p:nvPr/>
          </p:nvGrpSpPr>
          <p:grpSpPr>
            <a:xfrm>
              <a:off x="4573371" y="2775718"/>
              <a:ext cx="760892" cy="760890"/>
              <a:chOff x="636742" y="2158017"/>
              <a:chExt cx="1014258" cy="1014256"/>
            </a:xfrm>
          </p:grpSpPr>
          <p:sp>
            <p:nvSpPr>
              <p:cNvPr id="34" name="Oval 33">
                <a:extLst>
                  <a:ext uri="{FF2B5EF4-FFF2-40B4-BE49-F238E27FC236}">
                    <a16:creationId xmlns="" xmlns:a16="http://schemas.microsoft.com/office/drawing/2014/main" xmlns:lc="http://schemas.openxmlformats.org/drawingml/2006/lockedCanvas" id="{447543E8-DFCC-4AA0-99BD-1374402F23B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5" name="Oval 34">
                <a:extLst>
                  <a:ext uri="{FF2B5EF4-FFF2-40B4-BE49-F238E27FC236}">
                    <a16:creationId xmlns="" xmlns:a16="http://schemas.microsoft.com/office/drawing/2014/main" xmlns:lc="http://schemas.openxmlformats.org/drawingml/2006/lockedCanvas" id="{40CC6183-0EB7-4FE3-9BD9-507AF92FE182}"/>
                  </a:ext>
                </a:extLst>
              </p:cNvPr>
              <p:cNvSpPr/>
              <p:nvPr/>
            </p:nvSpPr>
            <p:spPr>
              <a:xfrm>
                <a:off x="728711" y="2249986"/>
                <a:ext cx="830319" cy="830317"/>
              </a:xfrm>
              <a:prstGeom prst="ellipse">
                <a:avLst/>
              </a:prstGeom>
              <a:gradFill flip="none" rotWithShape="1">
                <a:gsLst>
                  <a:gs pos="0">
                    <a:schemeClr val="bg2">
                      <a:lumMod val="50000"/>
                    </a:schemeClr>
                  </a:gs>
                  <a:gs pos="100000">
                    <a:schemeClr val="bg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6" name="Oval 35">
                <a:extLst>
                  <a:ext uri="{FF2B5EF4-FFF2-40B4-BE49-F238E27FC236}">
                    <a16:creationId xmlns="" xmlns:a16="http://schemas.microsoft.com/office/drawing/2014/main" xmlns:lc="http://schemas.openxmlformats.org/drawingml/2006/lockedCanvas" id="{02D51E10-6E4C-416C-AFFE-9E0D22616EA8}"/>
                  </a:ext>
                </a:extLst>
              </p:cNvPr>
              <p:cNvSpPr/>
              <p:nvPr/>
            </p:nvSpPr>
            <p:spPr>
              <a:xfrm>
                <a:off x="756145" y="2277419"/>
                <a:ext cx="775453" cy="775451"/>
              </a:xfrm>
              <a:prstGeom prst="ellipse">
                <a:avLst/>
              </a:prstGeom>
              <a:gradFill flip="none" rotWithShape="1">
                <a:gsLst>
                  <a:gs pos="0">
                    <a:schemeClr val="bg2">
                      <a:lumMod val="55000"/>
                    </a:schemeClr>
                  </a:gs>
                  <a:gs pos="100000">
                    <a:schemeClr val="bg2">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5</a:t>
                </a:r>
              </a:p>
            </p:txBody>
          </p:sp>
        </p:grpSp>
        <p:grpSp>
          <p:nvGrpSpPr>
            <p:cNvPr id="37" name="Group 36">
              <a:extLst>
                <a:ext uri="{FF2B5EF4-FFF2-40B4-BE49-F238E27FC236}">
                  <a16:creationId xmlns="" xmlns:a16="http://schemas.microsoft.com/office/drawing/2014/main" xmlns:lc="http://schemas.openxmlformats.org/drawingml/2006/lockedCanvas" id="{05AAF929-FFC7-45DA-855A-6588674C663C}"/>
                </a:ext>
              </a:extLst>
            </p:cNvPr>
            <p:cNvGrpSpPr/>
            <p:nvPr/>
          </p:nvGrpSpPr>
          <p:grpSpPr>
            <a:xfrm>
              <a:off x="6368806" y="2775718"/>
              <a:ext cx="760892" cy="760890"/>
              <a:chOff x="636742" y="2158017"/>
              <a:chExt cx="1014258" cy="1014256"/>
            </a:xfrm>
          </p:grpSpPr>
          <p:sp>
            <p:nvSpPr>
              <p:cNvPr id="38" name="Oval 37">
                <a:extLst>
                  <a:ext uri="{FF2B5EF4-FFF2-40B4-BE49-F238E27FC236}">
                    <a16:creationId xmlns="" xmlns:a16="http://schemas.microsoft.com/office/drawing/2014/main" xmlns:lc="http://schemas.openxmlformats.org/drawingml/2006/lockedCanvas" id="{D451F7D0-D2AB-4FCC-8A27-47A2693A1115}"/>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9" name="Oval 38">
                <a:extLst>
                  <a:ext uri="{FF2B5EF4-FFF2-40B4-BE49-F238E27FC236}">
                    <a16:creationId xmlns="" xmlns:a16="http://schemas.microsoft.com/office/drawing/2014/main" xmlns:lc="http://schemas.openxmlformats.org/drawingml/2006/lockedCanvas" id="{9013FA26-23B8-4420-A762-C1306347425F}"/>
                  </a:ext>
                </a:extLst>
              </p:cNvPr>
              <p:cNvSpPr/>
              <p:nvPr/>
            </p:nvSpPr>
            <p:spPr>
              <a:xfrm>
                <a:off x="728711" y="2249986"/>
                <a:ext cx="830319" cy="830317"/>
              </a:xfrm>
              <a:prstGeom prst="ellipse">
                <a:avLst/>
              </a:prstGeom>
              <a:gradFill flip="none" rotWithShape="1">
                <a:gsLst>
                  <a:gs pos="0">
                    <a:schemeClr val="accent5">
                      <a:lumMod val="50000"/>
                    </a:schemeClr>
                  </a:gs>
                  <a:gs pos="100000">
                    <a:schemeClr val="accent5">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0" name="Oval 39">
                <a:extLst>
                  <a:ext uri="{FF2B5EF4-FFF2-40B4-BE49-F238E27FC236}">
                    <a16:creationId xmlns="" xmlns:a16="http://schemas.microsoft.com/office/drawing/2014/main" xmlns:lc="http://schemas.openxmlformats.org/drawingml/2006/lockedCanvas" id="{3BBCB685-8EB3-4777-8082-7BC79A98277E}"/>
                  </a:ext>
                </a:extLst>
              </p:cNvPr>
              <p:cNvSpPr/>
              <p:nvPr/>
            </p:nvSpPr>
            <p:spPr>
              <a:xfrm>
                <a:off x="756145" y="2277419"/>
                <a:ext cx="775453" cy="775451"/>
              </a:xfrm>
              <a:prstGeom prst="ellipse">
                <a:avLst/>
              </a:prstGeom>
              <a:gradFill flip="none" rotWithShape="1">
                <a:gsLst>
                  <a:gs pos="0">
                    <a:schemeClr val="accent5">
                      <a:lumMod val="55000"/>
                    </a:schemeClr>
                  </a:gs>
                  <a:gs pos="100000">
                    <a:schemeClr val="accent5">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7</a:t>
                </a:r>
              </a:p>
            </p:txBody>
          </p:sp>
        </p:grpSp>
        <p:grpSp>
          <p:nvGrpSpPr>
            <p:cNvPr id="41" name="Group 40">
              <a:extLst>
                <a:ext uri="{FF2B5EF4-FFF2-40B4-BE49-F238E27FC236}">
                  <a16:creationId xmlns="" xmlns:a16="http://schemas.microsoft.com/office/drawing/2014/main" xmlns:lc="http://schemas.openxmlformats.org/drawingml/2006/lockedCanvas" id="{7027C4BC-EB46-40FA-95F3-7DB9CEB5D290}"/>
                </a:ext>
              </a:extLst>
            </p:cNvPr>
            <p:cNvGrpSpPr/>
            <p:nvPr/>
          </p:nvGrpSpPr>
          <p:grpSpPr>
            <a:xfrm>
              <a:off x="7273055" y="3328312"/>
              <a:ext cx="760892" cy="760890"/>
              <a:chOff x="636742" y="2158017"/>
              <a:chExt cx="1014258" cy="1014256"/>
            </a:xfrm>
          </p:grpSpPr>
          <p:sp>
            <p:nvSpPr>
              <p:cNvPr id="42" name="Oval 41">
                <a:extLst>
                  <a:ext uri="{FF2B5EF4-FFF2-40B4-BE49-F238E27FC236}">
                    <a16:creationId xmlns="" xmlns:a16="http://schemas.microsoft.com/office/drawing/2014/main" xmlns:lc="http://schemas.openxmlformats.org/drawingml/2006/lockedCanvas" id="{8848E1B9-7F5F-498C-A304-1E7718D647B9}"/>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3" name="Oval 42">
                <a:extLst>
                  <a:ext uri="{FF2B5EF4-FFF2-40B4-BE49-F238E27FC236}">
                    <a16:creationId xmlns="" xmlns:a16="http://schemas.microsoft.com/office/drawing/2014/main" xmlns:lc="http://schemas.openxmlformats.org/drawingml/2006/lockedCanvas" id="{AD2F89C1-458D-4BF4-B98A-590DAC571AE2}"/>
                  </a:ext>
                </a:extLst>
              </p:cNvPr>
              <p:cNvSpPr/>
              <p:nvPr/>
            </p:nvSpPr>
            <p:spPr>
              <a:xfrm>
                <a:off x="728711" y="2249986"/>
                <a:ext cx="830319" cy="830317"/>
              </a:xfrm>
              <a:prstGeom prst="ellipse">
                <a:avLst/>
              </a:prstGeom>
              <a:gradFill flip="none" rotWithShape="1">
                <a:gsLst>
                  <a:gs pos="0">
                    <a:schemeClr val="accent6">
                      <a:lumMod val="50000"/>
                    </a:schemeClr>
                  </a:gs>
                  <a:gs pos="100000">
                    <a:schemeClr val="accent6">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5" name="Oval 44">
                <a:extLst>
                  <a:ext uri="{FF2B5EF4-FFF2-40B4-BE49-F238E27FC236}">
                    <a16:creationId xmlns="" xmlns:a16="http://schemas.microsoft.com/office/drawing/2014/main" xmlns:lc="http://schemas.openxmlformats.org/drawingml/2006/lockedCanvas" id="{AA7F5430-9D96-47D9-94E4-0C2FE522835D}"/>
                  </a:ext>
                </a:extLst>
              </p:cNvPr>
              <p:cNvSpPr/>
              <p:nvPr/>
            </p:nvSpPr>
            <p:spPr>
              <a:xfrm>
                <a:off x="756145" y="2277419"/>
                <a:ext cx="775453" cy="775451"/>
              </a:xfrm>
              <a:prstGeom prst="ellipse">
                <a:avLst/>
              </a:prstGeom>
              <a:gradFill flip="none" rotWithShape="1">
                <a:gsLst>
                  <a:gs pos="0">
                    <a:schemeClr val="accent6">
                      <a:lumMod val="55000"/>
                    </a:schemeClr>
                  </a:gs>
                  <a:gs pos="100000">
                    <a:schemeClr val="accent6">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8</a:t>
                </a:r>
              </a:p>
            </p:txBody>
          </p:sp>
        </p:grpSp>
        <p:grpSp>
          <p:nvGrpSpPr>
            <p:cNvPr id="46" name="Group 45">
              <a:extLst>
                <a:ext uri="{FF2B5EF4-FFF2-40B4-BE49-F238E27FC236}">
                  <a16:creationId xmlns="" xmlns:a16="http://schemas.microsoft.com/office/drawing/2014/main" xmlns:lc="http://schemas.openxmlformats.org/drawingml/2006/lockedCanvas" id="{1F408DBC-4560-454B-BDA2-0A79A8CFFF84}"/>
                </a:ext>
              </a:extLst>
            </p:cNvPr>
            <p:cNvGrpSpPr/>
            <p:nvPr/>
          </p:nvGrpSpPr>
          <p:grpSpPr>
            <a:xfrm>
              <a:off x="8175820" y="2775718"/>
              <a:ext cx="760892" cy="760890"/>
              <a:chOff x="636742" y="2158017"/>
              <a:chExt cx="1014258" cy="1014256"/>
            </a:xfrm>
          </p:grpSpPr>
          <p:sp>
            <p:nvSpPr>
              <p:cNvPr id="47" name="Oval 46">
                <a:extLst>
                  <a:ext uri="{FF2B5EF4-FFF2-40B4-BE49-F238E27FC236}">
                    <a16:creationId xmlns="" xmlns:a16="http://schemas.microsoft.com/office/drawing/2014/main" xmlns:lc="http://schemas.openxmlformats.org/drawingml/2006/lockedCanvas" id="{071BECDC-4CF1-42DA-8B02-9458E994AAA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8" name="Oval 47">
                <a:extLst>
                  <a:ext uri="{FF2B5EF4-FFF2-40B4-BE49-F238E27FC236}">
                    <a16:creationId xmlns="" xmlns:a16="http://schemas.microsoft.com/office/drawing/2014/main" xmlns:lc="http://schemas.openxmlformats.org/drawingml/2006/lockedCanvas" id="{7AE51969-07AD-47C3-8F65-F1A3835207B3}"/>
                  </a:ext>
                </a:extLst>
              </p:cNvPr>
              <p:cNvSpPr/>
              <p:nvPr/>
            </p:nvSpPr>
            <p:spPr>
              <a:xfrm>
                <a:off x="728711" y="2249986"/>
                <a:ext cx="830319" cy="830317"/>
              </a:xfrm>
              <a:prstGeom prst="ellipse">
                <a:avLst/>
              </a:prstGeom>
              <a:gradFill flip="none" rotWithShape="1">
                <a:gsLst>
                  <a:gs pos="0">
                    <a:schemeClr val="tx2">
                      <a:lumMod val="50000"/>
                    </a:schemeClr>
                  </a:gs>
                  <a:gs pos="100000">
                    <a:schemeClr val="tx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9" name="Oval 48">
                <a:extLst>
                  <a:ext uri="{FF2B5EF4-FFF2-40B4-BE49-F238E27FC236}">
                    <a16:creationId xmlns="" xmlns:a16="http://schemas.microsoft.com/office/drawing/2014/main" xmlns:lc="http://schemas.openxmlformats.org/drawingml/2006/lockedCanvas" id="{6992A42B-573B-4EFB-9B2C-D772F0F72E0D}"/>
                  </a:ext>
                </a:extLst>
              </p:cNvPr>
              <p:cNvSpPr/>
              <p:nvPr/>
            </p:nvSpPr>
            <p:spPr>
              <a:xfrm>
                <a:off x="756145" y="2277419"/>
                <a:ext cx="775453" cy="775451"/>
              </a:xfrm>
              <a:prstGeom prst="ellipse">
                <a:avLst/>
              </a:prstGeom>
              <a:gradFill flip="none" rotWithShape="1">
                <a:gsLst>
                  <a:gs pos="0">
                    <a:schemeClr val="tx2">
                      <a:lumMod val="55000"/>
                    </a:schemeClr>
                  </a:gs>
                  <a:gs pos="100000">
                    <a:schemeClr val="tx2">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9</a:t>
                </a:r>
              </a:p>
            </p:txBody>
          </p:sp>
        </p:grpSp>
        <p:grpSp>
          <p:nvGrpSpPr>
            <p:cNvPr id="50" name="Group 49">
              <a:extLst>
                <a:ext uri="{FF2B5EF4-FFF2-40B4-BE49-F238E27FC236}">
                  <a16:creationId xmlns="" xmlns:a16="http://schemas.microsoft.com/office/drawing/2014/main" xmlns:lc="http://schemas.openxmlformats.org/drawingml/2006/lockedCanvas" id="{23698083-68AA-4184-8B60-87160E26FEE1}"/>
                </a:ext>
              </a:extLst>
            </p:cNvPr>
            <p:cNvGrpSpPr/>
            <p:nvPr/>
          </p:nvGrpSpPr>
          <p:grpSpPr>
            <a:xfrm>
              <a:off x="5477620" y="3328312"/>
              <a:ext cx="760892" cy="760890"/>
              <a:chOff x="636742" y="2158017"/>
              <a:chExt cx="1014258" cy="1014256"/>
            </a:xfrm>
          </p:grpSpPr>
          <p:sp>
            <p:nvSpPr>
              <p:cNvPr id="51" name="Oval 50">
                <a:extLst>
                  <a:ext uri="{FF2B5EF4-FFF2-40B4-BE49-F238E27FC236}">
                    <a16:creationId xmlns="" xmlns:a16="http://schemas.microsoft.com/office/drawing/2014/main" xmlns:lc="http://schemas.openxmlformats.org/drawingml/2006/lockedCanvas" id="{E219BFD7-732C-445E-82C7-73422C860C77}"/>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52" name="Oval 51">
                <a:extLst>
                  <a:ext uri="{FF2B5EF4-FFF2-40B4-BE49-F238E27FC236}">
                    <a16:creationId xmlns="" xmlns:a16="http://schemas.microsoft.com/office/drawing/2014/main" xmlns:lc="http://schemas.openxmlformats.org/drawingml/2006/lockedCanvas" id="{FABB02DB-B4C4-4E8F-9A73-BF3E0F14C478}"/>
                  </a:ext>
                </a:extLst>
              </p:cNvPr>
              <p:cNvSpPr/>
              <p:nvPr/>
            </p:nvSpPr>
            <p:spPr>
              <a:xfrm>
                <a:off x="728711" y="2249986"/>
                <a:ext cx="830319" cy="830317"/>
              </a:xfrm>
              <a:prstGeom prst="ellipse">
                <a:avLst/>
              </a:prstGeom>
              <a:gradFill flip="none" rotWithShape="1">
                <a:gsLst>
                  <a:gs pos="0">
                    <a:schemeClr val="accent4">
                      <a:lumMod val="50000"/>
                    </a:schemeClr>
                  </a:gs>
                  <a:gs pos="100000">
                    <a:schemeClr val="accent4">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53" name="Oval 52">
                <a:extLst>
                  <a:ext uri="{FF2B5EF4-FFF2-40B4-BE49-F238E27FC236}">
                    <a16:creationId xmlns="" xmlns:a16="http://schemas.microsoft.com/office/drawing/2014/main" xmlns:lc="http://schemas.openxmlformats.org/drawingml/2006/lockedCanvas" id="{B4C3CD66-C1B5-44A5-8D1E-FC65645D9000}"/>
                  </a:ext>
                </a:extLst>
              </p:cNvPr>
              <p:cNvSpPr/>
              <p:nvPr/>
            </p:nvSpPr>
            <p:spPr>
              <a:xfrm>
                <a:off x="756145" y="2277419"/>
                <a:ext cx="775453" cy="775451"/>
              </a:xfrm>
              <a:prstGeom prst="ellipse">
                <a:avLst/>
              </a:prstGeom>
              <a:gradFill flip="none" rotWithShape="1">
                <a:gsLst>
                  <a:gs pos="0">
                    <a:schemeClr val="accent4">
                      <a:lumMod val="55000"/>
                    </a:schemeClr>
                  </a:gs>
                  <a:gs pos="100000">
                    <a:schemeClr val="accent4">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a:solidFill>
                      <a:schemeClr val="tx1"/>
                    </a:solidFill>
                    <a:latin typeface="Arial" pitchFamily="34" charset="0"/>
                    <a:cs typeface="Arial" pitchFamily="34" charset="0"/>
                  </a:rPr>
                  <a:t>6</a:t>
                </a:r>
                <a:endParaRPr lang="en-IN" sz="2401" b="1" dirty="0">
                  <a:solidFill>
                    <a:schemeClr val="tx1"/>
                  </a:solidFill>
                  <a:latin typeface="Arial" pitchFamily="34" charset="0"/>
                  <a:cs typeface="Arial" pitchFamily="34" charset="0"/>
                </a:endParaRPr>
              </a:p>
            </p:txBody>
          </p:sp>
        </p:grpSp>
        <p:sp>
          <p:nvSpPr>
            <p:cNvPr id="54" name="TextBox 109">
              <a:extLst>
                <a:ext uri="{FF2B5EF4-FFF2-40B4-BE49-F238E27FC236}">
                  <a16:creationId xmlns="" xmlns:a16="http://schemas.microsoft.com/office/drawing/2014/main" xmlns:lc="http://schemas.openxmlformats.org/drawingml/2006/lockedCanvas" id="{AEE912D4-74E0-472B-8A83-5FB1204EC4A5}"/>
                </a:ext>
              </a:extLst>
            </p:cNvPr>
            <p:cNvSpPr txBox="1"/>
            <p:nvPr/>
          </p:nvSpPr>
          <p:spPr>
            <a:xfrm>
              <a:off x="4114801" y="4475580"/>
              <a:ext cx="1431814"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5. Create Service </a:t>
              </a:r>
              <a:r>
                <a:rPr lang="en-US" sz="1400" kern="0" dirty="0" smtClean="0">
                  <a:cs typeface="Arial" pitchFamily="34" charset="0"/>
                </a:rPr>
                <a:t>Definition for </a:t>
              </a:r>
              <a:r>
                <a:rPr lang="en-US" sz="1400" kern="0" dirty="0">
                  <a:cs typeface="Arial" pitchFamily="34" charset="0"/>
                </a:rPr>
                <a:t>Processor </a:t>
              </a:r>
              <a:r>
                <a:rPr lang="en-US" sz="1400" kern="0" dirty="0" smtClean="0">
                  <a:cs typeface="Arial" pitchFamily="34" charset="0"/>
                </a:rPr>
                <a:t>App.</a:t>
              </a:r>
              <a:endParaRPr lang="en-US" sz="1400" kern="0" dirty="0">
                <a:cs typeface="Arial" pitchFamily="34" charset="0"/>
              </a:endParaRPr>
            </a:p>
          </p:txBody>
        </p:sp>
        <p:sp>
          <p:nvSpPr>
            <p:cNvPr id="55" name="TextBox 112">
              <a:extLst>
                <a:ext uri="{FF2B5EF4-FFF2-40B4-BE49-F238E27FC236}">
                  <a16:creationId xmlns="" xmlns:a16="http://schemas.microsoft.com/office/drawing/2014/main" xmlns:lc="http://schemas.openxmlformats.org/drawingml/2006/lockedCanvas" id="{6110D398-FBED-4FE7-A848-2FB261577DAC}"/>
                </a:ext>
              </a:extLst>
            </p:cNvPr>
            <p:cNvSpPr txBox="1"/>
            <p:nvPr/>
          </p:nvSpPr>
          <p:spPr>
            <a:xfrm>
              <a:off x="5788875" y="4475580"/>
              <a:ext cx="1744941"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smtClean="0">
                  <a:cs typeface="Arial" pitchFamily="34" charset="0"/>
                </a:rPr>
                <a:t>7. Create Projection CDS on top of Basic View’s for Approver App. </a:t>
              </a:r>
              <a:endParaRPr lang="en-US" sz="1400" kern="0" dirty="0">
                <a:cs typeface="Arial" pitchFamily="34" charset="0"/>
              </a:endParaRPr>
            </a:p>
          </p:txBody>
        </p:sp>
        <p:sp>
          <p:nvSpPr>
            <p:cNvPr id="56" name="TextBox 125">
              <a:extLst>
                <a:ext uri="{FF2B5EF4-FFF2-40B4-BE49-F238E27FC236}">
                  <a16:creationId xmlns="" xmlns:a16="http://schemas.microsoft.com/office/drawing/2014/main" xmlns:lc="http://schemas.openxmlformats.org/drawingml/2006/lockedCanvas" id="{D0CC0730-4E4E-438C-8BF1-1F093B1BF60F}"/>
                </a:ext>
              </a:extLst>
            </p:cNvPr>
            <p:cNvSpPr txBox="1"/>
            <p:nvPr/>
          </p:nvSpPr>
          <p:spPr>
            <a:xfrm>
              <a:off x="3075709" y="1553392"/>
              <a:ext cx="1427017" cy="801317"/>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400" kern="0" dirty="0" smtClean="0">
                  <a:cs typeface="Arial" pitchFamily="34" charset="0"/>
                </a:rPr>
                <a:t>4. Imp Behavior Definition on top of Projection View’s of Processor App.</a:t>
              </a:r>
              <a:endParaRPr lang="en-US" sz="1400" kern="0" dirty="0">
                <a:cs typeface="Arial" pitchFamily="34" charset="0"/>
              </a:endParaRPr>
            </a:p>
          </p:txBody>
        </p:sp>
        <p:sp>
          <p:nvSpPr>
            <p:cNvPr id="57" name="TextBox 129">
              <a:extLst>
                <a:ext uri="{FF2B5EF4-FFF2-40B4-BE49-F238E27FC236}">
                  <a16:creationId xmlns="" xmlns:a16="http://schemas.microsoft.com/office/drawing/2014/main" xmlns:lc="http://schemas.openxmlformats.org/drawingml/2006/lockedCanvas" id="{BED3F8FD-E842-4543-86BC-1ED196BEEAEA}"/>
                </a:ext>
              </a:extLst>
            </p:cNvPr>
            <p:cNvSpPr txBox="1"/>
            <p:nvPr/>
          </p:nvSpPr>
          <p:spPr>
            <a:xfrm>
              <a:off x="4839707" y="1734335"/>
              <a:ext cx="1529099" cy="6203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6. Create Service Binding on top of Service </a:t>
              </a:r>
              <a:r>
                <a:rPr lang="en-US" sz="1400" kern="0" dirty="0" smtClean="0">
                  <a:cs typeface="Arial" pitchFamily="34" charset="0"/>
                </a:rPr>
                <a:t>Definition. </a:t>
              </a:r>
              <a:endParaRPr lang="en-US" sz="1400" kern="0" dirty="0">
                <a:cs typeface="Arial" pitchFamily="34" charset="0"/>
              </a:endParaRPr>
            </a:p>
          </p:txBody>
        </p:sp>
        <p:grpSp>
          <p:nvGrpSpPr>
            <p:cNvPr id="58" name="Group 57">
              <a:extLst>
                <a:ext uri="{FF2B5EF4-FFF2-40B4-BE49-F238E27FC236}">
                  <a16:creationId xmlns="" xmlns:a16="http://schemas.microsoft.com/office/drawing/2014/main" xmlns:lc="http://schemas.openxmlformats.org/drawingml/2006/lockedCanvas" id="{EFB5F12A-E5C8-4D6C-BA85-ABD90DDA5D9D}"/>
                </a:ext>
              </a:extLst>
            </p:cNvPr>
            <p:cNvGrpSpPr/>
            <p:nvPr/>
          </p:nvGrpSpPr>
          <p:grpSpPr>
            <a:xfrm>
              <a:off x="914488" y="3453261"/>
              <a:ext cx="881293" cy="973078"/>
              <a:chOff x="584543" y="3782900"/>
              <a:chExt cx="1174751" cy="1297100"/>
            </a:xfrm>
          </p:grpSpPr>
          <p:sp>
            <p:nvSpPr>
              <p:cNvPr id="59" name="Freeform: Shape 139">
                <a:extLst>
                  <a:ext uri="{FF2B5EF4-FFF2-40B4-BE49-F238E27FC236}">
                    <a16:creationId xmlns="" xmlns:a16="http://schemas.microsoft.com/office/drawing/2014/main" xmlns:lc="http://schemas.openxmlformats.org/drawingml/2006/lockedCanvas" id="{80E9BC54-CE9C-4CE0-9031-3119AB1DC8D6}"/>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1"/>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60" name="Group 59">
                <a:extLst>
                  <a:ext uri="{FF2B5EF4-FFF2-40B4-BE49-F238E27FC236}">
                    <a16:creationId xmlns="" xmlns:a16="http://schemas.microsoft.com/office/drawing/2014/main" xmlns:lc="http://schemas.openxmlformats.org/drawingml/2006/lockedCanvas" id="{4CE6423D-17D6-40B2-8BEE-2AC20454B0DE}"/>
                  </a:ext>
                </a:extLst>
              </p:cNvPr>
              <p:cNvGrpSpPr/>
              <p:nvPr/>
            </p:nvGrpSpPr>
            <p:grpSpPr>
              <a:xfrm>
                <a:off x="1605082" y="3782900"/>
                <a:ext cx="154212" cy="284275"/>
                <a:chOff x="1605082" y="3782900"/>
                <a:chExt cx="154212" cy="284275"/>
              </a:xfrm>
            </p:grpSpPr>
            <p:sp>
              <p:nvSpPr>
                <p:cNvPr id="61" name="Oval 60">
                  <a:extLst>
                    <a:ext uri="{FF2B5EF4-FFF2-40B4-BE49-F238E27FC236}">
                      <a16:creationId xmlns="" xmlns:a16="http://schemas.microsoft.com/office/drawing/2014/main" xmlns:lc="http://schemas.openxmlformats.org/drawingml/2006/lockedCanvas" id="{32108F05-F7FC-4E67-A8D8-595799833D05}"/>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2" name="Oval 61">
                  <a:extLst>
                    <a:ext uri="{FF2B5EF4-FFF2-40B4-BE49-F238E27FC236}">
                      <a16:creationId xmlns="" xmlns:a16="http://schemas.microsoft.com/office/drawing/2014/main" xmlns:lc="http://schemas.openxmlformats.org/drawingml/2006/lockedCanvas" id="{7010CDBA-53E4-4C97-9A0A-71959494AAF4}"/>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3" name="Freeform: Shape 143">
                  <a:extLst>
                    <a:ext uri="{FF2B5EF4-FFF2-40B4-BE49-F238E27FC236}">
                      <a16:creationId xmlns="" xmlns:a16="http://schemas.microsoft.com/office/drawing/2014/main" xmlns:lc="http://schemas.openxmlformats.org/drawingml/2006/lockedCanvas" id="{CFA831C1-3769-4815-8B8F-0216CF9C9EF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64" name="Group 63">
              <a:extLst>
                <a:ext uri="{FF2B5EF4-FFF2-40B4-BE49-F238E27FC236}">
                  <a16:creationId xmlns="" xmlns:a16="http://schemas.microsoft.com/office/drawing/2014/main" xmlns:lc="http://schemas.openxmlformats.org/drawingml/2006/lockedCanvas" id="{79F226C8-D3A3-4D63-8AC3-56D40B49C17B}"/>
                </a:ext>
              </a:extLst>
            </p:cNvPr>
            <p:cNvGrpSpPr/>
            <p:nvPr/>
          </p:nvGrpSpPr>
          <p:grpSpPr>
            <a:xfrm>
              <a:off x="2725135" y="3453261"/>
              <a:ext cx="881293" cy="973078"/>
              <a:chOff x="584543" y="3782900"/>
              <a:chExt cx="1174751" cy="1297100"/>
            </a:xfrm>
          </p:grpSpPr>
          <p:sp>
            <p:nvSpPr>
              <p:cNvPr id="65" name="Freeform: Shape 145">
                <a:extLst>
                  <a:ext uri="{FF2B5EF4-FFF2-40B4-BE49-F238E27FC236}">
                    <a16:creationId xmlns="" xmlns:a16="http://schemas.microsoft.com/office/drawing/2014/main" xmlns:lc="http://schemas.openxmlformats.org/drawingml/2006/lockedCanvas" id="{E51B881C-C8FE-4DF7-9152-2EDBBACDF833}"/>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2"/>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66" name="Group 65">
                <a:extLst>
                  <a:ext uri="{FF2B5EF4-FFF2-40B4-BE49-F238E27FC236}">
                    <a16:creationId xmlns="" xmlns:a16="http://schemas.microsoft.com/office/drawing/2014/main" xmlns:lc="http://schemas.openxmlformats.org/drawingml/2006/lockedCanvas" id="{CB2AC4D6-107F-493A-B1F9-694A11F4B4E5}"/>
                  </a:ext>
                </a:extLst>
              </p:cNvPr>
              <p:cNvGrpSpPr/>
              <p:nvPr/>
            </p:nvGrpSpPr>
            <p:grpSpPr>
              <a:xfrm>
                <a:off x="1605082" y="3782900"/>
                <a:ext cx="154212" cy="284275"/>
                <a:chOff x="1605082" y="3782900"/>
                <a:chExt cx="154212" cy="284275"/>
              </a:xfrm>
            </p:grpSpPr>
            <p:sp>
              <p:nvSpPr>
                <p:cNvPr id="67" name="Oval 66">
                  <a:extLst>
                    <a:ext uri="{FF2B5EF4-FFF2-40B4-BE49-F238E27FC236}">
                      <a16:creationId xmlns="" xmlns:a16="http://schemas.microsoft.com/office/drawing/2014/main" xmlns:lc="http://schemas.openxmlformats.org/drawingml/2006/lockedCanvas" id="{576019A1-18EA-4B72-8C62-68A5F4C7BC4D}"/>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8" name="Oval 67">
                  <a:extLst>
                    <a:ext uri="{FF2B5EF4-FFF2-40B4-BE49-F238E27FC236}">
                      <a16:creationId xmlns="" xmlns:a16="http://schemas.microsoft.com/office/drawing/2014/main" xmlns:lc="http://schemas.openxmlformats.org/drawingml/2006/lockedCanvas" id="{25B2B67D-250D-42F2-8E9A-4688E523B962}"/>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9" name="Freeform: Shape 149">
                  <a:extLst>
                    <a:ext uri="{FF2B5EF4-FFF2-40B4-BE49-F238E27FC236}">
                      <a16:creationId xmlns="" xmlns:a16="http://schemas.microsoft.com/office/drawing/2014/main" xmlns:lc="http://schemas.openxmlformats.org/drawingml/2006/lockedCanvas" id="{072C4B4B-A34D-4DDE-8D91-276588471EC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70" name="Group 69">
              <a:extLst>
                <a:ext uri="{FF2B5EF4-FFF2-40B4-BE49-F238E27FC236}">
                  <a16:creationId xmlns="" xmlns:a16="http://schemas.microsoft.com/office/drawing/2014/main" xmlns:lc="http://schemas.openxmlformats.org/drawingml/2006/lockedCanvas" id="{1EBB29C0-2A36-4D7D-9332-43B328A61C97}"/>
                </a:ext>
              </a:extLst>
            </p:cNvPr>
            <p:cNvGrpSpPr/>
            <p:nvPr/>
          </p:nvGrpSpPr>
          <p:grpSpPr>
            <a:xfrm>
              <a:off x="4526139" y="3453261"/>
              <a:ext cx="881293" cy="973078"/>
              <a:chOff x="584543" y="3782900"/>
              <a:chExt cx="1174751" cy="1297100"/>
            </a:xfrm>
          </p:grpSpPr>
          <p:sp>
            <p:nvSpPr>
              <p:cNvPr id="71" name="Freeform: Shape 151">
                <a:extLst>
                  <a:ext uri="{FF2B5EF4-FFF2-40B4-BE49-F238E27FC236}">
                    <a16:creationId xmlns="" xmlns:a16="http://schemas.microsoft.com/office/drawing/2014/main" xmlns:lc="http://schemas.openxmlformats.org/drawingml/2006/lockedCanvas" id="{071F7D44-1DCA-44E1-8448-1EEE1745F9F9}"/>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1"/>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72" name="Group 71">
                <a:extLst>
                  <a:ext uri="{FF2B5EF4-FFF2-40B4-BE49-F238E27FC236}">
                    <a16:creationId xmlns="" xmlns:a16="http://schemas.microsoft.com/office/drawing/2014/main" xmlns:lc="http://schemas.openxmlformats.org/drawingml/2006/lockedCanvas" id="{1A9A6DC7-9D46-42FA-9F6A-7E0922B71638}"/>
                  </a:ext>
                </a:extLst>
              </p:cNvPr>
              <p:cNvGrpSpPr/>
              <p:nvPr/>
            </p:nvGrpSpPr>
            <p:grpSpPr>
              <a:xfrm>
                <a:off x="1605082" y="3782900"/>
                <a:ext cx="154212" cy="284275"/>
                <a:chOff x="1605082" y="3782900"/>
                <a:chExt cx="154212" cy="284275"/>
              </a:xfrm>
            </p:grpSpPr>
            <p:sp>
              <p:nvSpPr>
                <p:cNvPr id="73" name="Oval 72">
                  <a:extLst>
                    <a:ext uri="{FF2B5EF4-FFF2-40B4-BE49-F238E27FC236}">
                      <a16:creationId xmlns="" xmlns:a16="http://schemas.microsoft.com/office/drawing/2014/main" xmlns:lc="http://schemas.openxmlformats.org/drawingml/2006/lockedCanvas" id="{B9798641-70AF-431A-AA5D-F25C554B028A}"/>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74" name="Oval 73">
                  <a:extLst>
                    <a:ext uri="{FF2B5EF4-FFF2-40B4-BE49-F238E27FC236}">
                      <a16:creationId xmlns="" xmlns:a16="http://schemas.microsoft.com/office/drawing/2014/main" xmlns:lc="http://schemas.openxmlformats.org/drawingml/2006/lockedCanvas" id="{7AD2D1DB-2711-4CBE-B478-5AF279676850}"/>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75" name="Freeform: Shape 155">
                  <a:extLst>
                    <a:ext uri="{FF2B5EF4-FFF2-40B4-BE49-F238E27FC236}">
                      <a16:creationId xmlns="" xmlns:a16="http://schemas.microsoft.com/office/drawing/2014/main" xmlns:lc="http://schemas.openxmlformats.org/drawingml/2006/lockedCanvas" id="{C0BE8508-6052-4554-8759-8B36FCFAF284}"/>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76" name="Group 75">
              <a:extLst>
                <a:ext uri="{FF2B5EF4-FFF2-40B4-BE49-F238E27FC236}">
                  <a16:creationId xmlns="" xmlns:a16="http://schemas.microsoft.com/office/drawing/2014/main" xmlns:lc="http://schemas.openxmlformats.org/drawingml/2006/lockedCanvas" id="{A45F8F32-24F0-4F68-B7C6-0E3F2A0275CF}"/>
                </a:ext>
              </a:extLst>
            </p:cNvPr>
            <p:cNvGrpSpPr/>
            <p:nvPr/>
          </p:nvGrpSpPr>
          <p:grpSpPr>
            <a:xfrm>
              <a:off x="6326528" y="3453261"/>
              <a:ext cx="881293" cy="973078"/>
              <a:chOff x="584543" y="3782900"/>
              <a:chExt cx="1174751" cy="1297100"/>
            </a:xfrm>
          </p:grpSpPr>
          <p:sp>
            <p:nvSpPr>
              <p:cNvPr id="77" name="Freeform: Shape 157">
                <a:extLst>
                  <a:ext uri="{FF2B5EF4-FFF2-40B4-BE49-F238E27FC236}">
                    <a16:creationId xmlns="" xmlns:a16="http://schemas.microsoft.com/office/drawing/2014/main" xmlns:lc="http://schemas.openxmlformats.org/drawingml/2006/lockedCanvas" id="{4F1707DB-BF33-4804-9B70-F40BC48BB035}"/>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4"/>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78" name="Group 77">
                <a:extLst>
                  <a:ext uri="{FF2B5EF4-FFF2-40B4-BE49-F238E27FC236}">
                    <a16:creationId xmlns="" xmlns:a16="http://schemas.microsoft.com/office/drawing/2014/main" xmlns:lc="http://schemas.openxmlformats.org/drawingml/2006/lockedCanvas" id="{E40E79D3-5F5A-424C-A6AE-42F366954608}"/>
                  </a:ext>
                </a:extLst>
              </p:cNvPr>
              <p:cNvGrpSpPr/>
              <p:nvPr/>
            </p:nvGrpSpPr>
            <p:grpSpPr>
              <a:xfrm>
                <a:off x="1605082" y="3782900"/>
                <a:ext cx="154212" cy="284275"/>
                <a:chOff x="1605082" y="3782900"/>
                <a:chExt cx="154212" cy="284275"/>
              </a:xfrm>
            </p:grpSpPr>
            <p:sp>
              <p:nvSpPr>
                <p:cNvPr id="79" name="Oval 78">
                  <a:extLst>
                    <a:ext uri="{FF2B5EF4-FFF2-40B4-BE49-F238E27FC236}">
                      <a16:creationId xmlns="" xmlns:a16="http://schemas.microsoft.com/office/drawing/2014/main" xmlns:lc="http://schemas.openxmlformats.org/drawingml/2006/lockedCanvas" id="{4F74D417-A3B5-4837-8232-F09064AA85A4}"/>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0" name="Oval 79">
                  <a:extLst>
                    <a:ext uri="{FF2B5EF4-FFF2-40B4-BE49-F238E27FC236}">
                      <a16:creationId xmlns="" xmlns:a16="http://schemas.microsoft.com/office/drawing/2014/main" xmlns:lc="http://schemas.openxmlformats.org/drawingml/2006/lockedCanvas" id="{FC82C77B-2A8A-4876-B4A9-FF9B5CE92BB3}"/>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1" name="Freeform: Shape 161">
                  <a:extLst>
                    <a:ext uri="{FF2B5EF4-FFF2-40B4-BE49-F238E27FC236}">
                      <a16:creationId xmlns="" xmlns:a16="http://schemas.microsoft.com/office/drawing/2014/main" xmlns:lc="http://schemas.openxmlformats.org/drawingml/2006/lockedCanvas" id="{F32E8570-BBB7-4144-B755-5730F9698916}"/>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82" name="Group 81">
              <a:extLst>
                <a:ext uri="{FF2B5EF4-FFF2-40B4-BE49-F238E27FC236}">
                  <a16:creationId xmlns="" xmlns:a16="http://schemas.microsoft.com/office/drawing/2014/main" xmlns:lc="http://schemas.openxmlformats.org/drawingml/2006/lockedCanvas" id="{EC24A722-CB90-4752-8E8B-4B3E9A576F86}"/>
                </a:ext>
              </a:extLst>
            </p:cNvPr>
            <p:cNvGrpSpPr/>
            <p:nvPr/>
          </p:nvGrpSpPr>
          <p:grpSpPr>
            <a:xfrm>
              <a:off x="8141134" y="3453261"/>
              <a:ext cx="881293" cy="973078"/>
              <a:chOff x="584543" y="3782900"/>
              <a:chExt cx="1174751" cy="1297100"/>
            </a:xfrm>
          </p:grpSpPr>
          <p:sp>
            <p:nvSpPr>
              <p:cNvPr id="83" name="Freeform: Shape 163">
                <a:extLst>
                  <a:ext uri="{FF2B5EF4-FFF2-40B4-BE49-F238E27FC236}">
                    <a16:creationId xmlns="" xmlns:a16="http://schemas.microsoft.com/office/drawing/2014/main" xmlns:lc="http://schemas.openxmlformats.org/drawingml/2006/lockedCanvas" id="{716935FF-58DA-40CA-A202-1A652DC2C0C3}"/>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tx2"/>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84" name="Group 83">
                <a:extLst>
                  <a:ext uri="{FF2B5EF4-FFF2-40B4-BE49-F238E27FC236}">
                    <a16:creationId xmlns="" xmlns:a16="http://schemas.microsoft.com/office/drawing/2014/main" xmlns:lc="http://schemas.openxmlformats.org/drawingml/2006/lockedCanvas" id="{9AF6E387-2791-4E0A-B12F-3921B0612983}"/>
                  </a:ext>
                </a:extLst>
              </p:cNvPr>
              <p:cNvGrpSpPr/>
              <p:nvPr/>
            </p:nvGrpSpPr>
            <p:grpSpPr>
              <a:xfrm>
                <a:off x="1605082" y="3782900"/>
                <a:ext cx="154212" cy="284275"/>
                <a:chOff x="1605082" y="3782900"/>
                <a:chExt cx="154212" cy="284275"/>
              </a:xfrm>
            </p:grpSpPr>
            <p:sp>
              <p:nvSpPr>
                <p:cNvPr id="85" name="Oval 84">
                  <a:extLst>
                    <a:ext uri="{FF2B5EF4-FFF2-40B4-BE49-F238E27FC236}">
                      <a16:creationId xmlns="" xmlns:a16="http://schemas.microsoft.com/office/drawing/2014/main" xmlns:lc="http://schemas.openxmlformats.org/drawingml/2006/lockedCanvas" id="{BCEBC7DD-423B-48F1-8C9E-0DFCB2B67D6B}"/>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6" name="Oval 85">
                  <a:extLst>
                    <a:ext uri="{FF2B5EF4-FFF2-40B4-BE49-F238E27FC236}">
                      <a16:creationId xmlns="" xmlns:a16="http://schemas.microsoft.com/office/drawing/2014/main" xmlns:lc="http://schemas.openxmlformats.org/drawingml/2006/lockedCanvas" id="{BB148EE1-CFD4-4139-9B0B-B0906C16EB23}"/>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8" name="Freeform: Shape 167">
                  <a:extLst>
                    <a:ext uri="{FF2B5EF4-FFF2-40B4-BE49-F238E27FC236}">
                      <a16:creationId xmlns="" xmlns:a16="http://schemas.microsoft.com/office/drawing/2014/main" xmlns:lc="http://schemas.openxmlformats.org/drawingml/2006/lockedCanvas" id="{E483F005-5C71-492C-88D1-32472E951C2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89" name="Group 88">
              <a:extLst>
                <a:ext uri="{FF2B5EF4-FFF2-40B4-BE49-F238E27FC236}">
                  <a16:creationId xmlns="" xmlns:a16="http://schemas.microsoft.com/office/drawing/2014/main" xmlns:lc="http://schemas.openxmlformats.org/drawingml/2006/lockedCanvas" id="{B2B425B8-2A44-401C-B591-1F0D90325290}"/>
                </a:ext>
              </a:extLst>
            </p:cNvPr>
            <p:cNvGrpSpPr/>
            <p:nvPr/>
          </p:nvGrpSpPr>
          <p:grpSpPr>
            <a:xfrm flipV="1">
              <a:off x="1729088" y="2377847"/>
              <a:ext cx="881293" cy="973078"/>
              <a:chOff x="584543" y="3782900"/>
              <a:chExt cx="1174751" cy="1297100"/>
            </a:xfrm>
          </p:grpSpPr>
          <p:sp>
            <p:nvSpPr>
              <p:cNvPr id="90" name="Freeform: Shape 169">
                <a:extLst>
                  <a:ext uri="{FF2B5EF4-FFF2-40B4-BE49-F238E27FC236}">
                    <a16:creationId xmlns="" xmlns:a16="http://schemas.microsoft.com/office/drawing/2014/main" xmlns:lc="http://schemas.openxmlformats.org/drawingml/2006/lockedCanvas" id="{E53CAA68-96BB-4517-BFF3-D0C40F532D50}"/>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1">
                    <a:lumMod val="60000"/>
                    <a:lumOff val="40000"/>
                  </a:schemeClr>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91" name="Group 90">
                <a:extLst>
                  <a:ext uri="{FF2B5EF4-FFF2-40B4-BE49-F238E27FC236}">
                    <a16:creationId xmlns="" xmlns:a16="http://schemas.microsoft.com/office/drawing/2014/main" xmlns:lc="http://schemas.openxmlformats.org/drawingml/2006/lockedCanvas" id="{944ECBDE-F99F-4A2F-B52A-1FC1B83CFCB1}"/>
                  </a:ext>
                </a:extLst>
              </p:cNvPr>
              <p:cNvGrpSpPr/>
              <p:nvPr/>
            </p:nvGrpSpPr>
            <p:grpSpPr>
              <a:xfrm>
                <a:off x="1605082" y="3782900"/>
                <a:ext cx="154212" cy="284275"/>
                <a:chOff x="1605082" y="3782900"/>
                <a:chExt cx="154212" cy="284275"/>
              </a:xfrm>
            </p:grpSpPr>
            <p:sp>
              <p:nvSpPr>
                <p:cNvPr id="92" name="Oval 91">
                  <a:extLst>
                    <a:ext uri="{FF2B5EF4-FFF2-40B4-BE49-F238E27FC236}">
                      <a16:creationId xmlns="" xmlns:a16="http://schemas.microsoft.com/office/drawing/2014/main" xmlns:lc="http://schemas.openxmlformats.org/drawingml/2006/lockedCanvas" id="{31B16547-A704-4252-821F-569D8D0B8417}"/>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94" name="Oval 93">
                  <a:extLst>
                    <a:ext uri="{FF2B5EF4-FFF2-40B4-BE49-F238E27FC236}">
                      <a16:creationId xmlns="" xmlns:a16="http://schemas.microsoft.com/office/drawing/2014/main" xmlns:lc="http://schemas.openxmlformats.org/drawingml/2006/lockedCanvas" id="{55EACCC7-1D0E-419A-A6EE-D2DFFEFB8382}"/>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95" name="Freeform: Shape 173">
                  <a:extLst>
                    <a:ext uri="{FF2B5EF4-FFF2-40B4-BE49-F238E27FC236}">
                      <a16:creationId xmlns="" xmlns:a16="http://schemas.microsoft.com/office/drawing/2014/main" xmlns:lc="http://schemas.openxmlformats.org/drawingml/2006/lockedCanvas" id="{560495B7-298B-426F-8F2E-702FBA4AC4E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96" name="Group 95">
              <a:extLst>
                <a:ext uri="{FF2B5EF4-FFF2-40B4-BE49-F238E27FC236}">
                  <a16:creationId xmlns="" xmlns:a16="http://schemas.microsoft.com/office/drawing/2014/main" xmlns:lc="http://schemas.openxmlformats.org/drawingml/2006/lockedCanvas" id="{D970F087-C263-4D9A-87B0-CE9259A587CB}"/>
                </a:ext>
              </a:extLst>
            </p:cNvPr>
            <p:cNvGrpSpPr/>
            <p:nvPr/>
          </p:nvGrpSpPr>
          <p:grpSpPr>
            <a:xfrm flipV="1">
              <a:off x="3559546" y="2377847"/>
              <a:ext cx="881293" cy="973078"/>
              <a:chOff x="584543" y="3782900"/>
              <a:chExt cx="1174751" cy="1297100"/>
            </a:xfrm>
          </p:grpSpPr>
          <p:sp>
            <p:nvSpPr>
              <p:cNvPr id="97" name="Freeform: Shape 175">
                <a:extLst>
                  <a:ext uri="{FF2B5EF4-FFF2-40B4-BE49-F238E27FC236}">
                    <a16:creationId xmlns="" xmlns:a16="http://schemas.microsoft.com/office/drawing/2014/main" xmlns:lc="http://schemas.openxmlformats.org/drawingml/2006/lockedCanvas" id="{8827C8C8-069C-4203-9A5C-2FBC43CFDEB5}"/>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3"/>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98" name="Group 97">
                <a:extLst>
                  <a:ext uri="{FF2B5EF4-FFF2-40B4-BE49-F238E27FC236}">
                    <a16:creationId xmlns="" xmlns:a16="http://schemas.microsoft.com/office/drawing/2014/main" xmlns:lc="http://schemas.openxmlformats.org/drawingml/2006/lockedCanvas" id="{24E324BE-ABD4-4F5C-8506-77FCB2BD9625}"/>
                  </a:ext>
                </a:extLst>
              </p:cNvPr>
              <p:cNvGrpSpPr/>
              <p:nvPr/>
            </p:nvGrpSpPr>
            <p:grpSpPr>
              <a:xfrm>
                <a:off x="1605082" y="3782900"/>
                <a:ext cx="154212" cy="284275"/>
                <a:chOff x="1605082" y="3782900"/>
                <a:chExt cx="154212" cy="284275"/>
              </a:xfrm>
            </p:grpSpPr>
            <p:sp>
              <p:nvSpPr>
                <p:cNvPr id="99" name="Oval 98">
                  <a:extLst>
                    <a:ext uri="{FF2B5EF4-FFF2-40B4-BE49-F238E27FC236}">
                      <a16:creationId xmlns="" xmlns:a16="http://schemas.microsoft.com/office/drawing/2014/main" xmlns:lc="http://schemas.openxmlformats.org/drawingml/2006/lockedCanvas" id="{A9DD704E-5FAB-4817-B78E-1F6E79B5AA6E}"/>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0" name="Oval 99">
                  <a:extLst>
                    <a:ext uri="{FF2B5EF4-FFF2-40B4-BE49-F238E27FC236}">
                      <a16:creationId xmlns="" xmlns:a16="http://schemas.microsoft.com/office/drawing/2014/main" xmlns:lc="http://schemas.openxmlformats.org/drawingml/2006/lockedCanvas" id="{CB91B785-2D54-42E5-B0FE-365FA974CFA8}"/>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1" name="Freeform: Shape 179">
                  <a:extLst>
                    <a:ext uri="{FF2B5EF4-FFF2-40B4-BE49-F238E27FC236}">
                      <a16:creationId xmlns="" xmlns:a16="http://schemas.microsoft.com/office/drawing/2014/main" xmlns:lc="http://schemas.openxmlformats.org/drawingml/2006/lockedCanvas" id="{C557C9DB-1274-42F3-A256-6E88A54B0412}"/>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102" name="Group 101">
              <a:extLst>
                <a:ext uri="{FF2B5EF4-FFF2-40B4-BE49-F238E27FC236}">
                  <a16:creationId xmlns="" xmlns:a16="http://schemas.microsoft.com/office/drawing/2014/main" xmlns:lc="http://schemas.openxmlformats.org/drawingml/2006/lockedCanvas" id="{3EF2DD50-8A43-43C2-AF5B-ACEE1CAC4B3D}"/>
                </a:ext>
              </a:extLst>
            </p:cNvPr>
            <p:cNvGrpSpPr/>
            <p:nvPr/>
          </p:nvGrpSpPr>
          <p:grpSpPr>
            <a:xfrm flipV="1">
              <a:off x="5351540" y="2377847"/>
              <a:ext cx="881293" cy="973078"/>
              <a:chOff x="584543" y="3782900"/>
              <a:chExt cx="1174751" cy="1297100"/>
            </a:xfrm>
          </p:grpSpPr>
          <p:sp>
            <p:nvSpPr>
              <p:cNvPr id="103" name="Freeform: Shape 181">
                <a:extLst>
                  <a:ext uri="{FF2B5EF4-FFF2-40B4-BE49-F238E27FC236}">
                    <a16:creationId xmlns="" xmlns:a16="http://schemas.microsoft.com/office/drawing/2014/main" xmlns:lc="http://schemas.openxmlformats.org/drawingml/2006/lockedCanvas" id="{77A0B3A5-735E-4391-871A-E30335BBAC20}"/>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4"/>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04" name="Group 103">
                <a:extLst>
                  <a:ext uri="{FF2B5EF4-FFF2-40B4-BE49-F238E27FC236}">
                    <a16:creationId xmlns="" xmlns:a16="http://schemas.microsoft.com/office/drawing/2014/main" xmlns:lc="http://schemas.openxmlformats.org/drawingml/2006/lockedCanvas" id="{6DCD5CA8-D1DE-4B16-88FA-8E1DEAE48EC0}"/>
                  </a:ext>
                </a:extLst>
              </p:cNvPr>
              <p:cNvGrpSpPr/>
              <p:nvPr/>
            </p:nvGrpSpPr>
            <p:grpSpPr>
              <a:xfrm>
                <a:off x="1605082" y="3782900"/>
                <a:ext cx="154212" cy="284275"/>
                <a:chOff x="1605082" y="3782900"/>
                <a:chExt cx="154212" cy="284275"/>
              </a:xfrm>
            </p:grpSpPr>
            <p:sp>
              <p:nvSpPr>
                <p:cNvPr id="105" name="Oval 104">
                  <a:extLst>
                    <a:ext uri="{FF2B5EF4-FFF2-40B4-BE49-F238E27FC236}">
                      <a16:creationId xmlns="" xmlns:a16="http://schemas.microsoft.com/office/drawing/2014/main" xmlns:lc="http://schemas.openxmlformats.org/drawingml/2006/lockedCanvas" id="{8C5EA3DF-4460-48B0-90D6-FBC15528EC66}"/>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6" name="Oval 105">
                  <a:extLst>
                    <a:ext uri="{FF2B5EF4-FFF2-40B4-BE49-F238E27FC236}">
                      <a16:creationId xmlns="" xmlns:a16="http://schemas.microsoft.com/office/drawing/2014/main" xmlns:lc="http://schemas.openxmlformats.org/drawingml/2006/lockedCanvas" id="{D484AEEF-F3D4-4C11-B5DB-E7457893931E}"/>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7" name="Freeform: Shape 185">
                  <a:extLst>
                    <a:ext uri="{FF2B5EF4-FFF2-40B4-BE49-F238E27FC236}">
                      <a16:creationId xmlns="" xmlns:a16="http://schemas.microsoft.com/office/drawing/2014/main" xmlns:lc="http://schemas.openxmlformats.org/drawingml/2006/lockedCanvas" id="{628804FF-F286-4534-85DC-24D2EB5C8013}"/>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sp>
          <p:nvSpPr>
            <p:cNvPr id="108" name="TextBox 186">
              <a:extLst>
                <a:ext uri="{FF2B5EF4-FFF2-40B4-BE49-F238E27FC236}">
                  <a16:creationId xmlns="" xmlns:a16="http://schemas.microsoft.com/office/drawing/2014/main" xmlns:lc="http://schemas.openxmlformats.org/drawingml/2006/lockedCanvas" id="{B4020C96-DCDC-4B12-8888-3A35D1609CCC}"/>
                </a:ext>
              </a:extLst>
            </p:cNvPr>
            <p:cNvSpPr txBox="1"/>
            <p:nvPr/>
          </p:nvSpPr>
          <p:spPr>
            <a:xfrm>
              <a:off x="6689403" y="1553392"/>
              <a:ext cx="1501047" cy="801317"/>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400" kern="0" dirty="0" smtClean="0">
                  <a:cs typeface="Arial" pitchFamily="34" charset="0"/>
                </a:rPr>
                <a:t>7. </a:t>
              </a:r>
              <a:r>
                <a:rPr lang="en-US" sz="1400" kern="0" dirty="0">
                  <a:cs typeface="Arial" pitchFamily="34" charset="0"/>
                </a:rPr>
                <a:t>Imp Behavior Definition on top of Projection View’s of </a:t>
              </a:r>
              <a:r>
                <a:rPr lang="en-US" sz="1400" kern="0" dirty="0" smtClean="0">
                  <a:cs typeface="Arial" pitchFamily="34" charset="0"/>
                </a:rPr>
                <a:t>Approver </a:t>
              </a:r>
              <a:r>
                <a:rPr lang="en-US" sz="1400" kern="0" dirty="0">
                  <a:cs typeface="Arial" pitchFamily="34" charset="0"/>
                </a:rPr>
                <a:t>App</a:t>
              </a:r>
              <a:r>
                <a:rPr lang="en-US" sz="1050" kern="0" dirty="0">
                  <a:cs typeface="Arial" pitchFamily="34" charset="0"/>
                </a:rPr>
                <a:t>.</a:t>
              </a:r>
            </a:p>
          </p:txBody>
        </p:sp>
        <p:grpSp>
          <p:nvGrpSpPr>
            <p:cNvPr id="109" name="Group 108">
              <a:extLst>
                <a:ext uri="{FF2B5EF4-FFF2-40B4-BE49-F238E27FC236}">
                  <a16:creationId xmlns="" xmlns:a16="http://schemas.microsoft.com/office/drawing/2014/main" xmlns:lc="http://schemas.openxmlformats.org/drawingml/2006/lockedCanvas" id="{2B0EB1BD-28D6-45BF-9D62-9D0BAAFE44CF}"/>
                </a:ext>
              </a:extLst>
            </p:cNvPr>
            <p:cNvGrpSpPr/>
            <p:nvPr/>
          </p:nvGrpSpPr>
          <p:grpSpPr>
            <a:xfrm flipV="1">
              <a:off x="7159560" y="2377847"/>
              <a:ext cx="881293" cy="973078"/>
              <a:chOff x="584543" y="3782900"/>
              <a:chExt cx="1174751" cy="1297100"/>
            </a:xfrm>
          </p:grpSpPr>
          <p:sp>
            <p:nvSpPr>
              <p:cNvPr id="110" name="Freeform: Shape 188">
                <a:extLst>
                  <a:ext uri="{FF2B5EF4-FFF2-40B4-BE49-F238E27FC236}">
                    <a16:creationId xmlns="" xmlns:a16="http://schemas.microsoft.com/office/drawing/2014/main" xmlns:lc="http://schemas.openxmlformats.org/drawingml/2006/lockedCanvas" id="{FF40E426-8D6E-4A57-A5A6-59367C39E30A}"/>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6"/>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11" name="Group 110">
                <a:extLst>
                  <a:ext uri="{FF2B5EF4-FFF2-40B4-BE49-F238E27FC236}">
                    <a16:creationId xmlns="" xmlns:a16="http://schemas.microsoft.com/office/drawing/2014/main" xmlns:lc="http://schemas.openxmlformats.org/drawingml/2006/lockedCanvas" id="{AD0CF747-1BC2-4809-9F3D-22F97F20F722}"/>
                  </a:ext>
                </a:extLst>
              </p:cNvPr>
              <p:cNvGrpSpPr/>
              <p:nvPr/>
            </p:nvGrpSpPr>
            <p:grpSpPr>
              <a:xfrm>
                <a:off x="1605082" y="3782900"/>
                <a:ext cx="154212" cy="284275"/>
                <a:chOff x="1605082" y="3782900"/>
                <a:chExt cx="154212" cy="284275"/>
              </a:xfrm>
            </p:grpSpPr>
            <p:sp>
              <p:nvSpPr>
                <p:cNvPr id="112" name="Oval 111">
                  <a:extLst>
                    <a:ext uri="{FF2B5EF4-FFF2-40B4-BE49-F238E27FC236}">
                      <a16:creationId xmlns="" xmlns:a16="http://schemas.microsoft.com/office/drawing/2014/main" xmlns:lc="http://schemas.openxmlformats.org/drawingml/2006/lockedCanvas" id="{9891CD47-6858-4A80-ABA8-1C1C86B7CC23}"/>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13" name="Oval 112">
                  <a:extLst>
                    <a:ext uri="{FF2B5EF4-FFF2-40B4-BE49-F238E27FC236}">
                      <a16:creationId xmlns="" xmlns:a16="http://schemas.microsoft.com/office/drawing/2014/main" xmlns:lc="http://schemas.openxmlformats.org/drawingml/2006/lockedCanvas" id="{82396F05-B29C-4217-BD00-6EF65F023126}"/>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14" name="Freeform: Shape 192">
                  <a:extLst>
                    <a:ext uri="{FF2B5EF4-FFF2-40B4-BE49-F238E27FC236}">
                      <a16:creationId xmlns="" xmlns:a16="http://schemas.microsoft.com/office/drawing/2014/main" xmlns:lc="http://schemas.openxmlformats.org/drawingml/2006/lockedCanvas" id="{963431B9-8541-40DA-9FCF-2BCF72BF45E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sp>
          <p:nvSpPr>
            <p:cNvPr id="115" name="TextBox 193">
              <a:extLst>
                <a:ext uri="{FF2B5EF4-FFF2-40B4-BE49-F238E27FC236}">
                  <a16:creationId xmlns="" xmlns:a16="http://schemas.microsoft.com/office/drawing/2014/main" xmlns:lc="http://schemas.openxmlformats.org/drawingml/2006/lockedCanvas" id="{5545AF5F-394A-4172-8DA2-9C58B67BCFD2}"/>
                </a:ext>
              </a:extLst>
            </p:cNvPr>
            <p:cNvSpPr txBox="1"/>
            <p:nvPr/>
          </p:nvSpPr>
          <p:spPr>
            <a:xfrm>
              <a:off x="562007" y="4475580"/>
              <a:ext cx="1273923" cy="801317"/>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smtClean="0">
                  <a:cs typeface="Arial" pitchFamily="34" charset="0"/>
                </a:rPr>
                <a:t>1. Create Basic CDS View’s</a:t>
              </a:r>
            </a:p>
            <a:p>
              <a:pPr algn="just"/>
              <a:r>
                <a:rPr lang="en-US" sz="1400" kern="0" dirty="0" smtClean="0">
                  <a:cs typeface="Arial" pitchFamily="34" charset="0"/>
                </a:rPr>
                <a:t>For Travel &amp; Booking.</a:t>
              </a:r>
              <a:endParaRPr lang="en-US" sz="1400" kern="0" dirty="0">
                <a:cs typeface="Arial" pitchFamily="34" charset="0"/>
              </a:endParaRPr>
            </a:p>
          </p:txBody>
        </p:sp>
        <p:sp>
          <p:nvSpPr>
            <p:cNvPr id="116" name="TextBox 195">
              <a:extLst>
                <a:ext uri="{FF2B5EF4-FFF2-40B4-BE49-F238E27FC236}">
                  <a16:creationId xmlns="" xmlns:a16="http://schemas.microsoft.com/office/drawing/2014/main" xmlns:lc="http://schemas.openxmlformats.org/drawingml/2006/lockedCanvas" id="{1026D3B6-4971-49D6-9E6C-EB3294D5CBD5}"/>
                </a:ext>
              </a:extLst>
            </p:cNvPr>
            <p:cNvSpPr txBox="1"/>
            <p:nvPr/>
          </p:nvSpPr>
          <p:spPr>
            <a:xfrm>
              <a:off x="1316182" y="1734336"/>
              <a:ext cx="1336848" cy="6203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smtClean="0">
                  <a:cs typeface="Arial" pitchFamily="34" charset="0"/>
                </a:rPr>
                <a:t>2. Imp Behavior Definition on Travel.</a:t>
              </a:r>
              <a:endParaRPr lang="en-US" sz="1400" kern="0" dirty="0">
                <a:cs typeface="Arial" pitchFamily="34" charset="0"/>
              </a:endParaRPr>
            </a:p>
          </p:txBody>
        </p:sp>
        <p:sp>
          <p:nvSpPr>
            <p:cNvPr id="117" name="TextBox 196">
              <a:extLst>
                <a:ext uri="{FF2B5EF4-FFF2-40B4-BE49-F238E27FC236}">
                  <a16:creationId xmlns="" xmlns:a16="http://schemas.microsoft.com/office/drawing/2014/main" xmlns:lc="http://schemas.openxmlformats.org/drawingml/2006/lockedCanvas" id="{7496B7D1-245A-4A53-8E0D-099C072DAD34}"/>
                </a:ext>
              </a:extLst>
            </p:cNvPr>
            <p:cNvSpPr txBox="1"/>
            <p:nvPr/>
          </p:nvSpPr>
          <p:spPr>
            <a:xfrm>
              <a:off x="2230582" y="4475580"/>
              <a:ext cx="1662545"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smtClean="0">
                  <a:cs typeface="Arial" pitchFamily="34" charset="0"/>
                </a:rPr>
                <a:t>3. Create Projection CDS on top of Basic View’s for Processor App.</a:t>
              </a:r>
              <a:endParaRPr lang="en-US" sz="1400" kern="0" dirty="0">
                <a:cs typeface="Arial" pitchFamily="34" charset="0"/>
              </a:endParaRPr>
            </a:p>
          </p:txBody>
        </p:sp>
        <p:sp>
          <p:nvSpPr>
            <p:cNvPr id="118" name="Freeform: Shape 20">
              <a:extLst>
                <a:ext uri="{FF2B5EF4-FFF2-40B4-BE49-F238E27FC236}">
                  <a16:creationId xmlns="" xmlns:a16="http://schemas.microsoft.com/office/drawing/2014/main" xmlns:lc="http://schemas.openxmlformats.org/drawingml/2006/lockedCanvas" id="{FEB14148-7BC3-4783-9BCB-7745BC641CB6}"/>
                </a:ext>
              </a:extLst>
            </p:cNvPr>
            <p:cNvSpPr/>
            <p:nvPr/>
          </p:nvSpPr>
          <p:spPr>
            <a:xfrm flipV="1">
              <a:off x="9109030" y="310592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19" name="Group 118">
              <a:extLst>
                <a:ext uri="{FF2B5EF4-FFF2-40B4-BE49-F238E27FC236}">
                  <a16:creationId xmlns="" xmlns:a16="http://schemas.microsoft.com/office/drawing/2014/main" xmlns:lc="http://schemas.openxmlformats.org/drawingml/2006/lockedCanvas" id="{7027C4BC-EB46-40FA-95F3-7DB9CEB5D290}"/>
                </a:ext>
              </a:extLst>
            </p:cNvPr>
            <p:cNvGrpSpPr/>
            <p:nvPr/>
          </p:nvGrpSpPr>
          <p:grpSpPr>
            <a:xfrm>
              <a:off x="9129568" y="3369872"/>
              <a:ext cx="760892" cy="760890"/>
              <a:chOff x="636742" y="2158017"/>
              <a:chExt cx="1014258" cy="1014256"/>
            </a:xfrm>
          </p:grpSpPr>
          <p:sp>
            <p:nvSpPr>
              <p:cNvPr id="120" name="Oval 119">
                <a:extLst>
                  <a:ext uri="{FF2B5EF4-FFF2-40B4-BE49-F238E27FC236}">
                    <a16:creationId xmlns="" xmlns:a16="http://schemas.microsoft.com/office/drawing/2014/main" xmlns:lc="http://schemas.openxmlformats.org/drawingml/2006/lockedCanvas" id="{8848E1B9-7F5F-498C-A304-1E7718D647B9}"/>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121" name="Oval 120">
                <a:extLst>
                  <a:ext uri="{FF2B5EF4-FFF2-40B4-BE49-F238E27FC236}">
                    <a16:creationId xmlns="" xmlns:a16="http://schemas.microsoft.com/office/drawing/2014/main" xmlns:lc="http://schemas.openxmlformats.org/drawingml/2006/lockedCanvas" id="{AD2F89C1-458D-4BF4-B98A-590DAC571AE2}"/>
                  </a:ext>
                </a:extLst>
              </p:cNvPr>
              <p:cNvSpPr/>
              <p:nvPr/>
            </p:nvSpPr>
            <p:spPr>
              <a:xfrm>
                <a:off x="728711" y="2249986"/>
                <a:ext cx="830319" cy="830317"/>
              </a:xfrm>
              <a:prstGeom prst="ellipse">
                <a:avLst/>
              </a:prstGeom>
              <a:gradFill flip="none" rotWithShape="1">
                <a:gsLst>
                  <a:gs pos="0">
                    <a:schemeClr val="accent6">
                      <a:lumMod val="50000"/>
                    </a:schemeClr>
                  </a:gs>
                  <a:gs pos="100000">
                    <a:schemeClr val="accent6">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122" name="Oval 121">
                <a:extLst>
                  <a:ext uri="{FF2B5EF4-FFF2-40B4-BE49-F238E27FC236}">
                    <a16:creationId xmlns="" xmlns:a16="http://schemas.microsoft.com/office/drawing/2014/main" xmlns:lc="http://schemas.openxmlformats.org/drawingml/2006/lockedCanvas" id="{AA7F5430-9D96-47D9-94E4-0C2FE522835D}"/>
                  </a:ext>
                </a:extLst>
              </p:cNvPr>
              <p:cNvSpPr/>
              <p:nvPr/>
            </p:nvSpPr>
            <p:spPr>
              <a:xfrm>
                <a:off x="756145" y="2277419"/>
                <a:ext cx="775453" cy="775451"/>
              </a:xfrm>
              <a:prstGeom prst="ellipse">
                <a:avLst/>
              </a:prstGeom>
              <a:gradFill flip="none" rotWithShape="1">
                <a:gsLst>
                  <a:gs pos="0">
                    <a:schemeClr val="accent6">
                      <a:lumMod val="55000"/>
                    </a:schemeClr>
                  </a:gs>
                  <a:gs pos="100000">
                    <a:schemeClr val="accent6">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smtClean="0">
                    <a:solidFill>
                      <a:schemeClr val="tx1"/>
                    </a:solidFill>
                    <a:latin typeface="Arial" pitchFamily="34" charset="0"/>
                    <a:cs typeface="Arial" pitchFamily="34" charset="0"/>
                  </a:rPr>
                  <a:t>10</a:t>
                </a:r>
                <a:endParaRPr lang="en-IN" sz="2401" b="1" dirty="0">
                  <a:solidFill>
                    <a:schemeClr val="tx1"/>
                  </a:solidFill>
                  <a:latin typeface="Arial" pitchFamily="34" charset="0"/>
                  <a:cs typeface="Arial" pitchFamily="34" charset="0"/>
                </a:endParaRPr>
              </a:p>
            </p:txBody>
          </p:sp>
        </p:grpSp>
        <p:grpSp>
          <p:nvGrpSpPr>
            <p:cNvPr id="123" name="Group 122">
              <a:extLst>
                <a:ext uri="{FF2B5EF4-FFF2-40B4-BE49-F238E27FC236}">
                  <a16:creationId xmlns="" xmlns:a16="http://schemas.microsoft.com/office/drawing/2014/main" xmlns:lc="http://schemas.openxmlformats.org/drawingml/2006/lockedCanvas" id="{2B0EB1BD-28D6-45BF-9D62-9D0BAAFE44CF}"/>
                </a:ext>
              </a:extLst>
            </p:cNvPr>
            <p:cNvGrpSpPr/>
            <p:nvPr/>
          </p:nvGrpSpPr>
          <p:grpSpPr>
            <a:xfrm flipV="1">
              <a:off x="9016073" y="2419407"/>
              <a:ext cx="881293" cy="973078"/>
              <a:chOff x="584543" y="3782900"/>
              <a:chExt cx="1174751" cy="1297100"/>
            </a:xfrm>
          </p:grpSpPr>
          <p:sp>
            <p:nvSpPr>
              <p:cNvPr id="124" name="Freeform: Shape 188">
                <a:extLst>
                  <a:ext uri="{FF2B5EF4-FFF2-40B4-BE49-F238E27FC236}">
                    <a16:creationId xmlns="" xmlns:a16="http://schemas.microsoft.com/office/drawing/2014/main" xmlns:lc="http://schemas.openxmlformats.org/drawingml/2006/lockedCanvas" id="{FF40E426-8D6E-4A57-A5A6-59367C39E30A}"/>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6"/>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25" name="Group 124">
                <a:extLst>
                  <a:ext uri="{FF2B5EF4-FFF2-40B4-BE49-F238E27FC236}">
                    <a16:creationId xmlns="" xmlns:a16="http://schemas.microsoft.com/office/drawing/2014/main" xmlns:lc="http://schemas.openxmlformats.org/drawingml/2006/lockedCanvas" id="{AD0CF747-1BC2-4809-9F3D-22F97F20F722}"/>
                  </a:ext>
                </a:extLst>
              </p:cNvPr>
              <p:cNvGrpSpPr/>
              <p:nvPr/>
            </p:nvGrpSpPr>
            <p:grpSpPr>
              <a:xfrm>
                <a:off x="1605082" y="3782900"/>
                <a:ext cx="154212" cy="284275"/>
                <a:chOff x="1605082" y="3782900"/>
                <a:chExt cx="154212" cy="284275"/>
              </a:xfrm>
            </p:grpSpPr>
            <p:sp>
              <p:nvSpPr>
                <p:cNvPr id="126" name="Oval 125">
                  <a:extLst>
                    <a:ext uri="{FF2B5EF4-FFF2-40B4-BE49-F238E27FC236}">
                      <a16:creationId xmlns="" xmlns:a16="http://schemas.microsoft.com/office/drawing/2014/main" xmlns:lc="http://schemas.openxmlformats.org/drawingml/2006/lockedCanvas" id="{9891CD47-6858-4A80-ABA8-1C1C86B7CC23}"/>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27" name="Oval 126">
                  <a:extLst>
                    <a:ext uri="{FF2B5EF4-FFF2-40B4-BE49-F238E27FC236}">
                      <a16:creationId xmlns="" xmlns:a16="http://schemas.microsoft.com/office/drawing/2014/main" xmlns:lc="http://schemas.openxmlformats.org/drawingml/2006/lockedCanvas" id="{82396F05-B29C-4217-BD00-6EF65F023126}"/>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28" name="Freeform: Shape 192">
                  <a:extLst>
                    <a:ext uri="{FF2B5EF4-FFF2-40B4-BE49-F238E27FC236}">
                      <a16:creationId xmlns="" xmlns:a16="http://schemas.microsoft.com/office/drawing/2014/main" xmlns:lc="http://schemas.openxmlformats.org/drawingml/2006/lockedCanvas" id="{963431B9-8541-40DA-9FCF-2BCF72BF45E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sp>
          <p:nvSpPr>
            <p:cNvPr id="129" name="TextBox 129">
              <a:extLst>
                <a:ext uri="{FF2B5EF4-FFF2-40B4-BE49-F238E27FC236}">
                  <a16:creationId xmlns="" xmlns:a16="http://schemas.microsoft.com/office/drawing/2014/main" xmlns:lc="http://schemas.openxmlformats.org/drawingml/2006/lockedCanvas" id="{BED3F8FD-E842-4543-86BC-1ED196BEEAEA}"/>
                </a:ext>
              </a:extLst>
            </p:cNvPr>
            <p:cNvSpPr txBox="1"/>
            <p:nvPr/>
          </p:nvSpPr>
          <p:spPr>
            <a:xfrm>
              <a:off x="8572255" y="1734331"/>
              <a:ext cx="1544259" cy="6203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smtClean="0">
                  <a:cs typeface="Arial" pitchFamily="34" charset="0"/>
                </a:rPr>
                <a:t>10. </a:t>
              </a:r>
              <a:r>
                <a:rPr lang="en-US" sz="1400" kern="0" dirty="0">
                  <a:cs typeface="Arial" pitchFamily="34" charset="0"/>
                </a:rPr>
                <a:t>Create Service Binding on top of Service Definition </a:t>
              </a:r>
              <a:r>
                <a:rPr lang="en-US" sz="1400" kern="0" dirty="0" smtClean="0">
                  <a:cs typeface="Arial" pitchFamily="34" charset="0"/>
                </a:rPr>
                <a:t>.</a:t>
              </a:r>
              <a:endParaRPr lang="en-US" sz="1400" kern="0" dirty="0">
                <a:cs typeface="Arial" pitchFamily="34" charset="0"/>
              </a:endParaRPr>
            </a:p>
          </p:txBody>
        </p:sp>
        <p:sp>
          <p:nvSpPr>
            <p:cNvPr id="130" name="TextBox 109">
              <a:extLst>
                <a:ext uri="{FF2B5EF4-FFF2-40B4-BE49-F238E27FC236}">
                  <a16:creationId xmlns="" xmlns:a16="http://schemas.microsoft.com/office/drawing/2014/main" xmlns:lc="http://schemas.openxmlformats.org/drawingml/2006/lockedCanvas" id="{AEE912D4-74E0-472B-8A83-5FB1204EC4A5}"/>
                </a:ext>
              </a:extLst>
            </p:cNvPr>
            <p:cNvSpPr txBox="1"/>
            <p:nvPr/>
          </p:nvSpPr>
          <p:spPr>
            <a:xfrm>
              <a:off x="7952513" y="4475575"/>
              <a:ext cx="1431814"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smtClean="0">
                  <a:cs typeface="Arial" pitchFamily="34" charset="0"/>
                </a:rPr>
                <a:t>9. </a:t>
              </a:r>
              <a:r>
                <a:rPr lang="en-US" sz="1400" kern="0" dirty="0">
                  <a:cs typeface="Arial" pitchFamily="34" charset="0"/>
                </a:rPr>
                <a:t>Create Service </a:t>
              </a:r>
              <a:r>
                <a:rPr lang="en-US" sz="1400" kern="0" dirty="0" smtClean="0">
                  <a:cs typeface="Arial" pitchFamily="34" charset="0"/>
                </a:rPr>
                <a:t>Definition for Approver App.</a:t>
              </a:r>
              <a:endParaRPr lang="en-US" sz="1400" kern="0" dirty="0">
                <a:cs typeface="Arial" pitchFamily="34" charset="0"/>
              </a:endParaRPr>
            </a:p>
          </p:txBody>
        </p:sp>
      </p:grpSp>
    </p:spTree>
    <p:extLst>
      <p:ext uri="{BB962C8B-B14F-4D97-AF65-F5344CB8AC3E}">
        <p14:creationId xmlns:p14="http://schemas.microsoft.com/office/powerpoint/2010/main" val="1200793706"/>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smtClean="0">
                <a:latin typeface="Cooper Black" panose="0208090404030B020404" pitchFamily="18" charset="0"/>
              </a:rPr>
              <a:t>Create Base CDS View</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smtClean="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777444" y="1228681"/>
            <a:ext cx="4876190" cy="5104762"/>
          </a:xfrm>
          <a:prstGeom prst="rect">
            <a:avLst/>
          </a:prstGeom>
        </p:spPr>
      </p:pic>
      <p:pic>
        <p:nvPicPr>
          <p:cNvPr id="3" name="Picture 2"/>
          <p:cNvPicPr>
            <a:picLocks noChangeAspect="1"/>
          </p:cNvPicPr>
          <p:nvPr/>
        </p:nvPicPr>
        <p:blipFill>
          <a:blip r:embed="rId4"/>
          <a:stretch>
            <a:fillRect/>
          </a:stretch>
        </p:blipFill>
        <p:spPr>
          <a:xfrm>
            <a:off x="6600320" y="1228681"/>
            <a:ext cx="4546276" cy="5104762"/>
          </a:xfrm>
          <a:prstGeom prst="rect">
            <a:avLst/>
          </a:prstGeom>
        </p:spPr>
      </p:pic>
      <p:cxnSp>
        <p:nvCxnSpPr>
          <p:cNvPr id="5" name="Straight Connector 4"/>
          <p:cNvCxnSpPr/>
          <p:nvPr/>
        </p:nvCxnSpPr>
        <p:spPr>
          <a:xfrm>
            <a:off x="6094412" y="836712"/>
            <a:ext cx="24680" cy="56692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782254" y="739615"/>
            <a:ext cx="2392001" cy="461665"/>
          </a:xfrm>
          <a:prstGeom prst="rect">
            <a:avLst/>
          </a:prstGeom>
        </p:spPr>
        <p:txBody>
          <a:bodyPr wrap="none">
            <a:spAutoFit/>
          </a:bodyPr>
          <a:lstStyle/>
          <a:p>
            <a:pPr algn="just"/>
            <a:r>
              <a:rPr lang="en-US" kern="0" dirty="0" smtClean="0">
                <a:cs typeface="Arial" pitchFamily="34" charset="0"/>
                <a:hlinkClick r:id="rId5"/>
              </a:rPr>
              <a:t>ZI_TRAVEL_M_00</a:t>
            </a:r>
            <a:endParaRPr lang="en-US" kern="0" dirty="0">
              <a:cs typeface="Arial" pitchFamily="34" charset="0"/>
            </a:endParaRPr>
          </a:p>
        </p:txBody>
      </p:sp>
      <p:sp>
        <p:nvSpPr>
          <p:cNvPr id="12" name="Rectangle 11"/>
          <p:cNvSpPr/>
          <p:nvPr/>
        </p:nvSpPr>
        <p:spPr>
          <a:xfrm>
            <a:off x="6629112" y="724625"/>
            <a:ext cx="2645276" cy="461665"/>
          </a:xfrm>
          <a:prstGeom prst="rect">
            <a:avLst/>
          </a:prstGeom>
        </p:spPr>
        <p:txBody>
          <a:bodyPr wrap="none">
            <a:spAutoFit/>
          </a:bodyPr>
          <a:lstStyle/>
          <a:p>
            <a:pPr algn="just"/>
            <a:r>
              <a:rPr lang="en-US" kern="0" dirty="0" smtClean="0">
                <a:cs typeface="Arial" pitchFamily="34" charset="0"/>
                <a:hlinkClick r:id="rId6"/>
              </a:rPr>
              <a:t>ZI_BOOKING_M_00</a:t>
            </a:r>
            <a:endParaRPr lang="en-US" kern="0" dirty="0">
              <a:cs typeface="Arial" pitchFamily="34" charset="0"/>
            </a:endParaRPr>
          </a:p>
        </p:txBody>
      </p:sp>
    </p:spTree>
    <p:extLst>
      <p:ext uri="{BB962C8B-B14F-4D97-AF65-F5344CB8AC3E}">
        <p14:creationId xmlns:p14="http://schemas.microsoft.com/office/powerpoint/2010/main" val="1881521682"/>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FD415253-65BB-C843-B5D8-DB41A0DCD078}"/>
              </a:ext>
            </a:extLst>
          </p:cNvPr>
          <p:cNvSpPr/>
          <p:nvPr/>
        </p:nvSpPr>
        <p:spPr>
          <a:xfrm>
            <a:off x="4006180" y="2996952"/>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ea typeface="+mn-ea"/>
                <a:cs typeface="Arial" panose="020B0604020202020204" pitchFamily="34" charset="0"/>
              </a:rPr>
              <a:t>End of Day </a:t>
            </a:r>
            <a:r>
              <a:rPr kumimoji="0" lang="en-IN" sz="4800" b="1" i="0" u="none" strike="noStrike" kern="1200" cap="none" spc="100" normalizeH="0" baseline="0" noProof="0" dirty="0" smtClean="0">
                <a:ln>
                  <a:noFill/>
                </a:ln>
                <a:effectLst/>
                <a:uLnTx/>
                <a:uFillTx/>
                <a:latin typeface="Arial" panose="020B0604020202020204" pitchFamily="34" charset="0"/>
                <a:ea typeface="+mn-ea"/>
                <a:cs typeface="Arial" panose="020B0604020202020204" pitchFamily="34" charset="0"/>
              </a:rPr>
              <a:t>2</a:t>
            </a:r>
            <a:r>
              <a:rPr lang="en-IN" sz="4800" b="1" spc="100" noProof="0" dirty="0">
                <a:latin typeface="Arial" panose="020B0604020202020204" pitchFamily="34" charset="0"/>
                <a:cs typeface="Arial" panose="020B0604020202020204" pitchFamily="34" charset="0"/>
              </a:rPr>
              <a:t>9</a:t>
            </a:r>
            <a:endParaRPr lang="en-IN" sz="4800" b="1" spc="100" dirty="0" smtClean="0">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smtClean="0">
                <a:latin typeface="Calibri" panose="020F0502020204030204"/>
              </a:rPr>
              <a:t>Trainer: Anubhav Oberoy</a:t>
            </a:r>
            <a:endParaRPr lang="en-US" sz="1400" b="1" dirty="0">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8361" y="908720"/>
            <a:ext cx="11332635" cy="5489245"/>
          </a:xfrm>
          <a:prstGeom prst="rect">
            <a:avLst/>
          </a:prstGeom>
        </p:spPr>
      </p:pic>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smtClean="0">
                <a:solidFill>
                  <a:schemeClr val="tx1"/>
                </a:solidFill>
                <a:latin typeface="Calibri" panose="020F0502020204030204"/>
              </a:rPr>
              <a:t>Trainer: Anubhav Oberoy</a:t>
            </a:r>
            <a:endParaRPr lang="en-US" sz="1400" b="1" dirty="0">
              <a:solidFill>
                <a:schemeClr val="tx1"/>
              </a:solidFill>
              <a:latin typeface="Calibri" panose="020F0502020204030204"/>
            </a:endParaRPr>
          </a:p>
        </p:txBody>
      </p:sp>
    </p:spTree>
    <p:extLst>
      <p:ext uri="{BB962C8B-B14F-4D97-AF65-F5344CB8AC3E}">
        <p14:creationId xmlns:p14="http://schemas.microsoft.com/office/powerpoint/2010/main" val="3588497900"/>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xmlns=""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xmlns=""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xmlns=""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xmlns=""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a:t>
            </a:r>
            <a:r>
              <a:rPr lang="en-IN" sz="4399" dirty="0" smtClean="0">
                <a:solidFill>
                  <a:schemeClr val="bg1"/>
                </a:solidFill>
                <a:latin typeface="Cooper Black" panose="0208090404030B020404" pitchFamily="18" charset="0"/>
              </a:rPr>
              <a:t>29</a:t>
            </a:r>
            <a:endParaRPr lang="en-IN" sz="4399" dirty="0">
              <a:solidFill>
                <a:schemeClr val="tx2">
                  <a:lumMod val="60000"/>
                  <a:lumOff val="40000"/>
                </a:schemeClr>
              </a:solidFill>
              <a:latin typeface="Cooper Black" panose="0208090404030B020404" pitchFamily="18" charset="0"/>
            </a:endParaRPr>
          </a:p>
        </p:txBody>
      </p:sp>
      <p:sp>
        <p:nvSpPr>
          <p:cNvPr id="17" name="TextBox 16">
            <a:extLst>
              <a:ext uri="{FF2B5EF4-FFF2-40B4-BE49-F238E27FC236}">
                <a16:creationId xmlns="" xmlns:a16="http://schemas.microsoft.com/office/drawing/2014/main" id="{1E8BD2BC-59B0-4D30-97AE-9B4A2D8F7B41}"/>
              </a:ext>
            </a:extLst>
          </p:cNvPr>
          <p:cNvSpPr txBox="1"/>
          <p:nvPr/>
        </p:nvSpPr>
        <p:spPr>
          <a:xfrm>
            <a:off x="737190" y="986357"/>
            <a:ext cx="7962085" cy="3169457"/>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What is EML ?</a:t>
            </a:r>
          </a:p>
          <a:p>
            <a:pPr marL="342900" indent="-342900">
              <a:buFont typeface="Arial" panose="020B0604020202020204" pitchFamily="34" charset="0"/>
              <a:buChar char="•"/>
            </a:pPr>
            <a:r>
              <a:rPr lang="en-US" sz="2000" dirty="0">
                <a:solidFill>
                  <a:schemeClr val="bg1"/>
                </a:solidFill>
              </a:rPr>
              <a:t>Why we use EML</a:t>
            </a:r>
          </a:p>
          <a:p>
            <a:pPr marL="342900" indent="-342900">
              <a:buFont typeface="Arial" panose="020B0604020202020204" pitchFamily="34" charset="0"/>
              <a:buChar char="•"/>
            </a:pPr>
            <a:r>
              <a:rPr lang="en-US" sz="2000" dirty="0">
                <a:solidFill>
                  <a:schemeClr val="bg1"/>
                </a:solidFill>
              </a:rPr>
              <a:t>Syntax of EML</a:t>
            </a:r>
          </a:p>
          <a:p>
            <a:pPr marL="342900" indent="-342900">
              <a:buFont typeface="Arial" panose="020B0604020202020204" pitchFamily="34" charset="0"/>
              <a:buChar char="•"/>
            </a:pPr>
            <a:r>
              <a:rPr lang="en-US" sz="2000" dirty="0">
                <a:solidFill>
                  <a:schemeClr val="bg1"/>
                </a:solidFill>
              </a:rPr>
              <a:t>C-R-U-D Using EML</a:t>
            </a:r>
          </a:p>
          <a:p>
            <a:pPr marL="342900" indent="-342900">
              <a:buFont typeface="Arial" panose="020B0604020202020204" pitchFamily="34" charset="0"/>
              <a:buChar char="•"/>
            </a:pPr>
            <a:r>
              <a:rPr lang="en-US" sz="2000" dirty="0">
                <a:solidFill>
                  <a:schemeClr val="bg1"/>
                </a:solidFill>
              </a:rPr>
              <a:t>Implementation of EML</a:t>
            </a:r>
          </a:p>
          <a:p>
            <a:pPr marL="342900" indent="-342900">
              <a:buFont typeface="Arial" panose="020B0604020202020204" pitchFamily="34" charset="0"/>
              <a:buChar char="•"/>
            </a:pPr>
            <a:r>
              <a:rPr lang="en-IN" sz="1999" dirty="0">
                <a:solidFill>
                  <a:schemeClr val="bg1"/>
                </a:solidFill>
              </a:rPr>
              <a:t>Introduction to Managed Scenario</a:t>
            </a:r>
          </a:p>
          <a:p>
            <a:pPr marL="342900" indent="-342900">
              <a:buFont typeface="Arial" panose="020B0604020202020204" pitchFamily="34" charset="0"/>
              <a:buChar char="•"/>
            </a:pPr>
            <a:r>
              <a:rPr lang="en-IN" sz="1999" dirty="0">
                <a:solidFill>
                  <a:schemeClr val="bg1"/>
                </a:solidFill>
              </a:rPr>
              <a:t>Use Case for Managed Scenario</a:t>
            </a:r>
          </a:p>
          <a:p>
            <a:pPr marL="342900" indent="-342900">
              <a:buFont typeface="Arial" panose="020B0604020202020204" pitchFamily="34" charset="0"/>
              <a:buChar char="•"/>
            </a:pPr>
            <a:r>
              <a:rPr lang="en-IN" sz="1999" dirty="0">
                <a:solidFill>
                  <a:schemeClr val="bg1"/>
                </a:solidFill>
              </a:rPr>
              <a:t>Describing Functionality of Scenario</a:t>
            </a:r>
          </a:p>
          <a:p>
            <a:pPr marL="342900" indent="-342900">
              <a:buFont typeface="Arial" panose="020B0604020202020204" pitchFamily="34" charset="0"/>
              <a:buChar char="•"/>
            </a:pPr>
            <a:r>
              <a:rPr lang="en-IN" sz="1999" dirty="0">
                <a:solidFill>
                  <a:schemeClr val="bg1"/>
                </a:solidFill>
              </a:rPr>
              <a:t>End to End Development Flow</a:t>
            </a:r>
          </a:p>
          <a:p>
            <a:pPr marL="342900" indent="-342900">
              <a:buFont typeface="Arial" panose="020B0604020202020204" pitchFamily="34" charset="0"/>
              <a:buChar char="•"/>
            </a:pPr>
            <a:r>
              <a:rPr lang="en-IN" sz="1999" dirty="0">
                <a:solidFill>
                  <a:schemeClr val="bg1"/>
                </a:solidFill>
              </a:rPr>
              <a:t>Create Base CDS </a:t>
            </a:r>
            <a:r>
              <a:rPr lang="en-IN" sz="1999" dirty="0" smtClean="0">
                <a:solidFill>
                  <a:schemeClr val="bg1"/>
                </a:solidFill>
              </a:rPr>
              <a:t>Views</a:t>
            </a:r>
          </a:p>
        </p:txBody>
      </p:sp>
    </p:spTree>
    <p:extLst>
      <p:ext uri="{BB962C8B-B14F-4D97-AF65-F5344CB8AC3E}">
        <p14:creationId xmlns:p14="http://schemas.microsoft.com/office/powerpoint/2010/main" val="4190391451"/>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smtClean="0">
                <a:latin typeface="Cooper Black" panose="0208090404030B020404" pitchFamily="18" charset="0"/>
              </a:rPr>
              <a:t>What is EML ?</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smtClean="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TextBox 1"/>
          <p:cNvSpPr txBox="1"/>
          <p:nvPr/>
        </p:nvSpPr>
        <p:spPr>
          <a:xfrm>
            <a:off x="609441" y="908720"/>
            <a:ext cx="11101595" cy="2862322"/>
          </a:xfrm>
          <a:prstGeom prst="rect">
            <a:avLst/>
          </a:prstGeom>
          <a:noFill/>
        </p:spPr>
        <p:txBody>
          <a:bodyPr wrap="square" rtlCol="0">
            <a:spAutoFit/>
          </a:bodyPr>
          <a:lstStyle/>
          <a:p>
            <a:r>
              <a:rPr lang="en-US" sz="1800" dirty="0"/>
              <a:t>The </a:t>
            </a:r>
            <a:r>
              <a:rPr lang="en-US" sz="1800" b="1" dirty="0"/>
              <a:t>Entity Manipulation Language</a:t>
            </a:r>
            <a:r>
              <a:rPr lang="en-US" sz="1800" dirty="0"/>
              <a:t> (EML) is a part of the ABAP language that enables access to RAP business objects. Because the consumption of business objects via the OData protocol requires a Fiori UI or a web API, EML enables a type-safe access to business objects directly by using </a:t>
            </a:r>
            <a:r>
              <a:rPr lang="en-US" sz="1800" dirty="0" smtClean="0"/>
              <a:t>ABAP.</a:t>
            </a:r>
            <a:endParaRPr lang="en-IN" sz="1800" dirty="0"/>
          </a:p>
          <a:p>
            <a:pPr algn="just"/>
            <a:r>
              <a:rPr lang="en-US" sz="1800" dirty="0"/>
              <a:t>A Business Object in RESTful ABAP is consists of multiple Entities. This is a entity composition tree with one entity acting as a root. EML is part of the ABAP language and used in context of RESTful ABAP to control the BO behavior </a:t>
            </a:r>
            <a:r>
              <a:rPr lang="en-US" sz="1800" b="1" dirty="0"/>
              <a:t>(create, read, update, delete). </a:t>
            </a:r>
            <a:endParaRPr lang="en-US" sz="1800" b="1" dirty="0" smtClean="0"/>
          </a:p>
          <a:p>
            <a:pPr algn="just"/>
            <a:endParaRPr lang="en-US" sz="1800" b="1" dirty="0"/>
          </a:p>
          <a:p>
            <a:pPr algn="just"/>
            <a:endParaRPr lang="en-US" sz="1800" b="1" dirty="0" smtClean="0"/>
          </a:p>
          <a:p>
            <a:pPr algn="just"/>
            <a:r>
              <a:rPr lang="en-US" sz="1800" dirty="0"/>
              <a:t>We can use the EML in ABAP to test our BO. We can call the BO using EMP from ABAP program in 2 ways</a:t>
            </a:r>
          </a:p>
          <a:p>
            <a:pPr algn="just"/>
            <a:endParaRPr lang="en-US" sz="1800" b="1" dirty="0"/>
          </a:p>
        </p:txBody>
      </p:sp>
      <p:sp>
        <p:nvSpPr>
          <p:cNvPr id="27" name="Freeform: Shape 43">
            <a:extLst>
              <a:ext uri="{FF2B5EF4-FFF2-40B4-BE49-F238E27FC236}">
                <a16:creationId xmlns="" xmlns:a16="http://schemas.microsoft.com/office/drawing/2014/main" id="{407DAA7D-80ED-4684-BC1F-AC12A3BA2A71}"/>
              </a:ext>
            </a:extLst>
          </p:cNvPr>
          <p:cNvSpPr>
            <a:spLocks/>
          </p:cNvSpPr>
          <p:nvPr/>
        </p:nvSpPr>
        <p:spPr bwMode="auto">
          <a:xfrm>
            <a:off x="1779587" y="3723159"/>
            <a:ext cx="5023206" cy="1246187"/>
          </a:xfrm>
          <a:custGeom>
            <a:avLst/>
            <a:gdLst>
              <a:gd name="connsiteX0" fmla="*/ 619125 w 5023206"/>
              <a:gd name="connsiteY0" fmla="*/ 0 h 1246187"/>
              <a:gd name="connsiteX1" fmla="*/ 619125 w 5023206"/>
              <a:gd name="connsiteY1" fmla="*/ 134937 h 1246187"/>
              <a:gd name="connsiteX2" fmla="*/ 1343039 w 5023206"/>
              <a:gd name="connsiteY2" fmla="*/ 134937 h 1246187"/>
              <a:gd name="connsiteX3" fmla="*/ 4835711 w 5023206"/>
              <a:gd name="connsiteY3" fmla="*/ 134937 h 1246187"/>
              <a:gd name="connsiteX4" fmla="*/ 5023142 w 5023206"/>
              <a:gd name="connsiteY4" fmla="*/ 241954 h 1246187"/>
              <a:gd name="connsiteX5" fmla="*/ 4930868 w 5023206"/>
              <a:gd name="connsiteY5" fmla="*/ 522513 h 1246187"/>
              <a:gd name="connsiteX6" fmla="*/ 4858780 w 5023206"/>
              <a:gd name="connsiteY6" fmla="*/ 756794 h 1246187"/>
              <a:gd name="connsiteX7" fmla="*/ 4769390 w 5023206"/>
              <a:gd name="connsiteY7" fmla="*/ 1109662 h 1246187"/>
              <a:gd name="connsiteX8" fmla="*/ 662095 w 5023206"/>
              <a:gd name="connsiteY8" fmla="*/ 1109662 h 1246187"/>
              <a:gd name="connsiteX9" fmla="*/ 619125 w 5023206"/>
              <a:gd name="connsiteY9" fmla="*/ 1109662 h 1246187"/>
              <a:gd name="connsiteX10" fmla="*/ 619125 w 5023206"/>
              <a:gd name="connsiteY10" fmla="*/ 1246187 h 1246187"/>
              <a:gd name="connsiteX11" fmla="*/ 0 w 5023206"/>
              <a:gd name="connsiteY11" fmla="*/ 623887 h 124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3206" h="1246187">
                <a:moveTo>
                  <a:pt x="619125" y="0"/>
                </a:moveTo>
                <a:lnTo>
                  <a:pt x="619125" y="134937"/>
                </a:lnTo>
                <a:lnTo>
                  <a:pt x="1343039" y="134937"/>
                </a:lnTo>
                <a:cubicBezTo>
                  <a:pt x="4835711" y="134937"/>
                  <a:pt x="4835711" y="134937"/>
                  <a:pt x="4835711" y="134937"/>
                </a:cubicBezTo>
                <a:cubicBezTo>
                  <a:pt x="4835711" y="134937"/>
                  <a:pt x="5020258" y="134937"/>
                  <a:pt x="5023142" y="241954"/>
                </a:cubicBezTo>
                <a:cubicBezTo>
                  <a:pt x="5026025" y="279555"/>
                  <a:pt x="4930868" y="522513"/>
                  <a:pt x="4930868" y="522513"/>
                </a:cubicBezTo>
                <a:cubicBezTo>
                  <a:pt x="4858780" y="756794"/>
                  <a:pt x="4858780" y="756794"/>
                  <a:pt x="4858780" y="756794"/>
                </a:cubicBezTo>
                <a:cubicBezTo>
                  <a:pt x="4769390" y="1109662"/>
                  <a:pt x="4769390" y="1109662"/>
                  <a:pt x="4769390" y="1109662"/>
                </a:cubicBezTo>
                <a:cubicBezTo>
                  <a:pt x="1640023" y="1109662"/>
                  <a:pt x="857681" y="1109662"/>
                  <a:pt x="662095" y="1109662"/>
                </a:cubicBezTo>
                <a:lnTo>
                  <a:pt x="619125" y="1109662"/>
                </a:lnTo>
                <a:lnTo>
                  <a:pt x="619125" y="1246187"/>
                </a:lnTo>
                <a:lnTo>
                  <a:pt x="0" y="62388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sp>
        <p:nvSpPr>
          <p:cNvPr id="28" name="Freeform: Shape 76">
            <a:extLst>
              <a:ext uri="{FF2B5EF4-FFF2-40B4-BE49-F238E27FC236}">
                <a16:creationId xmlns="" xmlns:a16="http://schemas.microsoft.com/office/drawing/2014/main" id="{1FDAA983-DA5F-4707-AF23-292FB0B72E1D}"/>
              </a:ext>
            </a:extLst>
          </p:cNvPr>
          <p:cNvSpPr>
            <a:spLocks/>
          </p:cNvSpPr>
          <p:nvPr/>
        </p:nvSpPr>
        <p:spPr bwMode="auto">
          <a:xfrm>
            <a:off x="5357456" y="4850284"/>
            <a:ext cx="5051782" cy="1243012"/>
          </a:xfrm>
          <a:custGeom>
            <a:avLst/>
            <a:gdLst>
              <a:gd name="connsiteX0" fmla="*/ 4437419 w 5051782"/>
              <a:gd name="connsiteY0" fmla="*/ 0 h 1243012"/>
              <a:gd name="connsiteX1" fmla="*/ 5051782 w 5051782"/>
              <a:gd name="connsiteY1" fmla="*/ 612775 h 1243012"/>
              <a:gd name="connsiteX2" fmla="*/ 4437419 w 5051782"/>
              <a:gd name="connsiteY2" fmla="*/ 1243012 h 1243012"/>
              <a:gd name="connsiteX3" fmla="*/ 4437419 w 5051782"/>
              <a:gd name="connsiteY3" fmla="*/ 1108075 h 1243012"/>
              <a:gd name="connsiteX4" fmla="*/ 3737727 w 5051782"/>
              <a:gd name="connsiteY4" fmla="*/ 1108075 h 1243012"/>
              <a:gd name="connsiteX5" fmla="*/ 187522 w 5051782"/>
              <a:gd name="connsiteY5" fmla="*/ 1108075 h 1243012"/>
              <a:gd name="connsiteX6" fmla="*/ 65 w 5051782"/>
              <a:gd name="connsiteY6" fmla="*/ 1001089 h 1243012"/>
              <a:gd name="connsiteX7" fmla="*/ 92352 w 5051782"/>
              <a:gd name="connsiteY7" fmla="*/ 723503 h 1243012"/>
              <a:gd name="connsiteX8" fmla="*/ 164451 w 5051782"/>
              <a:gd name="connsiteY8" fmla="*/ 489290 h 1243012"/>
              <a:gd name="connsiteX9" fmla="*/ 253854 w 5051782"/>
              <a:gd name="connsiteY9" fmla="*/ 136525 h 1243012"/>
              <a:gd name="connsiteX10" fmla="*/ 4429870 w 5051782"/>
              <a:gd name="connsiteY10" fmla="*/ 136525 h 1243012"/>
              <a:gd name="connsiteX11" fmla="*/ 4437419 w 5051782"/>
              <a:gd name="connsiteY11" fmla="*/ 136525 h 1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1782" h="1243012">
                <a:moveTo>
                  <a:pt x="4437419" y="0"/>
                </a:moveTo>
                <a:lnTo>
                  <a:pt x="5051782" y="612775"/>
                </a:lnTo>
                <a:lnTo>
                  <a:pt x="4437419" y="1243012"/>
                </a:lnTo>
                <a:lnTo>
                  <a:pt x="4437419" y="1108075"/>
                </a:lnTo>
                <a:lnTo>
                  <a:pt x="3737727" y="1108075"/>
                </a:lnTo>
                <a:cubicBezTo>
                  <a:pt x="187522" y="1108075"/>
                  <a:pt x="187522" y="1108075"/>
                  <a:pt x="187522" y="1108075"/>
                </a:cubicBezTo>
                <a:cubicBezTo>
                  <a:pt x="187522" y="1108075"/>
                  <a:pt x="5833" y="1108075"/>
                  <a:pt x="65" y="1001089"/>
                </a:cubicBezTo>
                <a:cubicBezTo>
                  <a:pt x="-2819" y="963499"/>
                  <a:pt x="92352" y="723503"/>
                  <a:pt x="92352" y="723503"/>
                </a:cubicBezTo>
                <a:cubicBezTo>
                  <a:pt x="164451" y="489290"/>
                  <a:pt x="164451" y="489290"/>
                  <a:pt x="164451" y="489290"/>
                </a:cubicBezTo>
                <a:cubicBezTo>
                  <a:pt x="253854" y="136525"/>
                  <a:pt x="253854" y="136525"/>
                  <a:pt x="253854" y="136525"/>
                </a:cubicBezTo>
                <a:cubicBezTo>
                  <a:pt x="3435580" y="136525"/>
                  <a:pt x="4231012" y="136525"/>
                  <a:pt x="4429870" y="136525"/>
                </a:cubicBezTo>
                <a:lnTo>
                  <a:pt x="4437419" y="136525"/>
                </a:lnTo>
                <a:close/>
              </a:path>
            </a:pathLst>
          </a:custGeom>
          <a:gradFill>
            <a:gsLst>
              <a:gs pos="66000">
                <a:schemeClr val="accent2"/>
              </a:gs>
              <a:gs pos="0">
                <a:schemeClr val="accent2">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grpSp>
        <p:nvGrpSpPr>
          <p:cNvPr id="29" name="Group 28">
            <a:extLst>
              <a:ext uri="{FF2B5EF4-FFF2-40B4-BE49-F238E27FC236}">
                <a16:creationId xmlns="" xmlns:a16="http://schemas.microsoft.com/office/drawing/2014/main" id="{EC014EF9-CE79-447B-B99A-FA7D6F0FD276}"/>
              </a:ext>
            </a:extLst>
          </p:cNvPr>
          <p:cNvGrpSpPr/>
          <p:nvPr/>
        </p:nvGrpSpPr>
        <p:grpSpPr>
          <a:xfrm>
            <a:off x="2431359" y="4032235"/>
            <a:ext cx="3447029" cy="615553"/>
            <a:chOff x="2339284" y="2952264"/>
            <a:chExt cx="3447029" cy="615553"/>
          </a:xfrm>
        </p:grpSpPr>
        <p:sp>
          <p:nvSpPr>
            <p:cNvPr id="30" name="TextBox 29">
              <a:extLst>
                <a:ext uri="{FF2B5EF4-FFF2-40B4-BE49-F238E27FC236}">
                  <a16:creationId xmlns="" xmlns:a16="http://schemas.microsoft.com/office/drawing/2014/main" id="{E9208030-E724-4CC3-A982-C1CB65F14C52}"/>
                </a:ext>
              </a:extLst>
            </p:cNvPr>
            <p:cNvSpPr txBox="1"/>
            <p:nvPr/>
          </p:nvSpPr>
          <p:spPr>
            <a:xfrm>
              <a:off x="2339284" y="2952264"/>
              <a:ext cx="589905" cy="615553"/>
            </a:xfrm>
            <a:prstGeom prst="rect">
              <a:avLst/>
            </a:prstGeom>
            <a:noFill/>
          </p:spPr>
          <p:txBody>
            <a:bodyPr wrap="none" lIns="0" tIns="0" rIns="0" bIns="0" rtlCol="0" anchor="ctr">
              <a:spAutoFit/>
            </a:bodyPr>
            <a:lstStyle/>
            <a:p>
              <a:pPr algn="ctr"/>
              <a:r>
                <a:rPr lang="en-US" sz="4000" b="1" dirty="0">
                  <a:solidFill>
                    <a:schemeClr val="bg1"/>
                  </a:solidFill>
                </a:rPr>
                <a:t>01</a:t>
              </a:r>
              <a:endParaRPr lang="en-IN" sz="4000" b="1" dirty="0">
                <a:solidFill>
                  <a:schemeClr val="bg1"/>
                </a:solidFill>
              </a:endParaRPr>
            </a:p>
          </p:txBody>
        </p:sp>
        <p:sp>
          <p:nvSpPr>
            <p:cNvPr id="31" name="TextBox 30">
              <a:extLst>
                <a:ext uri="{FF2B5EF4-FFF2-40B4-BE49-F238E27FC236}">
                  <a16:creationId xmlns="" xmlns:a16="http://schemas.microsoft.com/office/drawing/2014/main" id="{C531D543-6283-480C-9906-74460C09187F}"/>
                </a:ext>
              </a:extLst>
            </p:cNvPr>
            <p:cNvSpPr txBox="1"/>
            <p:nvPr/>
          </p:nvSpPr>
          <p:spPr>
            <a:xfrm>
              <a:off x="3070076" y="3029208"/>
              <a:ext cx="2716237" cy="461665"/>
            </a:xfrm>
            <a:prstGeom prst="rect">
              <a:avLst/>
            </a:prstGeom>
            <a:noFill/>
          </p:spPr>
          <p:txBody>
            <a:bodyPr wrap="square" rtlCol="0" anchor="ctr">
              <a:spAutoFit/>
            </a:bodyPr>
            <a:lstStyle/>
            <a:p>
              <a:r>
                <a:rPr lang="en-US" dirty="0">
                  <a:solidFill>
                    <a:schemeClr val="bg1"/>
                  </a:solidFill>
                </a:rPr>
                <a:t>Standard (Statically)</a:t>
              </a:r>
              <a:endParaRPr lang="en-IN" dirty="0">
                <a:solidFill>
                  <a:schemeClr val="bg1"/>
                </a:solidFill>
              </a:endParaRPr>
            </a:p>
          </p:txBody>
        </p:sp>
      </p:grpSp>
      <p:grpSp>
        <p:nvGrpSpPr>
          <p:cNvPr id="32" name="Group 31">
            <a:extLst>
              <a:ext uri="{FF2B5EF4-FFF2-40B4-BE49-F238E27FC236}">
                <a16:creationId xmlns="" xmlns:a16="http://schemas.microsoft.com/office/drawing/2014/main" id="{36EFFE49-1A37-41F4-B53D-E332509B8D24}"/>
              </a:ext>
            </a:extLst>
          </p:cNvPr>
          <p:cNvGrpSpPr/>
          <p:nvPr/>
        </p:nvGrpSpPr>
        <p:grpSpPr>
          <a:xfrm>
            <a:off x="6217836" y="5085184"/>
            <a:ext cx="3439627" cy="830997"/>
            <a:chOff x="6637916" y="4056013"/>
            <a:chExt cx="2927469" cy="830997"/>
          </a:xfrm>
        </p:grpSpPr>
        <p:sp>
          <p:nvSpPr>
            <p:cNvPr id="33" name="TextBox 32">
              <a:extLst>
                <a:ext uri="{FF2B5EF4-FFF2-40B4-BE49-F238E27FC236}">
                  <a16:creationId xmlns="" xmlns:a16="http://schemas.microsoft.com/office/drawing/2014/main" id="{F0F5685C-3FD4-41BA-9451-83AB04A45501}"/>
                </a:ext>
              </a:extLst>
            </p:cNvPr>
            <p:cNvSpPr txBox="1"/>
            <p:nvPr/>
          </p:nvSpPr>
          <p:spPr>
            <a:xfrm>
              <a:off x="8975480" y="4143261"/>
              <a:ext cx="589905" cy="615553"/>
            </a:xfrm>
            <a:prstGeom prst="rect">
              <a:avLst/>
            </a:prstGeom>
            <a:noFill/>
          </p:spPr>
          <p:txBody>
            <a:bodyPr wrap="none" lIns="0" tIns="0" rIns="0" bIns="0" rtlCol="0" anchor="ctr">
              <a:spAutoFit/>
            </a:bodyPr>
            <a:lstStyle/>
            <a:p>
              <a:pPr algn="ctr"/>
              <a:r>
                <a:rPr lang="en-US" sz="4000" b="1" dirty="0">
                  <a:solidFill>
                    <a:schemeClr val="bg1"/>
                  </a:solidFill>
                </a:rPr>
                <a:t>02</a:t>
              </a:r>
              <a:endParaRPr lang="en-IN" sz="4000" b="1" dirty="0">
                <a:solidFill>
                  <a:schemeClr val="bg1"/>
                </a:solidFill>
              </a:endParaRPr>
            </a:p>
          </p:txBody>
        </p:sp>
        <p:sp>
          <p:nvSpPr>
            <p:cNvPr id="34" name="TextBox 33">
              <a:extLst>
                <a:ext uri="{FF2B5EF4-FFF2-40B4-BE49-F238E27FC236}">
                  <a16:creationId xmlns="" xmlns:a16="http://schemas.microsoft.com/office/drawing/2014/main" id="{58175713-F0EF-4A2A-98A2-F8DADA739ABE}"/>
                </a:ext>
              </a:extLst>
            </p:cNvPr>
            <p:cNvSpPr txBox="1"/>
            <p:nvPr/>
          </p:nvSpPr>
          <p:spPr>
            <a:xfrm>
              <a:off x="6637916" y="4056013"/>
              <a:ext cx="2530255" cy="830997"/>
            </a:xfrm>
            <a:prstGeom prst="rect">
              <a:avLst/>
            </a:prstGeom>
            <a:noFill/>
          </p:spPr>
          <p:txBody>
            <a:bodyPr wrap="square" rtlCol="0" anchor="ctr">
              <a:spAutoFit/>
            </a:bodyPr>
            <a:lstStyle/>
            <a:p>
              <a:r>
                <a:rPr lang="en-US" dirty="0">
                  <a:solidFill>
                    <a:schemeClr val="bg1"/>
                  </a:solidFill>
                </a:rPr>
                <a:t>Generically (Dynamic) </a:t>
              </a:r>
              <a:r>
                <a:rPr lang="en-US" dirty="0" smtClean="0">
                  <a:solidFill>
                    <a:schemeClr val="bg1"/>
                  </a:solidFill>
                </a:rPr>
                <a:t>framework</a:t>
              </a:r>
              <a:r>
                <a:rPr lang="en-IN" dirty="0" smtClean="0">
                  <a:solidFill>
                    <a:schemeClr val="bg1"/>
                  </a:solidFill>
                  <a:ea typeface="Open Sans" panose="020B0606030504020204" pitchFamily="34" charset="0"/>
                  <a:cs typeface="Segoe UI Light" panose="020B0502040204020203" pitchFamily="34" charset="0"/>
                </a:rPr>
                <a:t>.</a:t>
              </a:r>
              <a:endParaRPr lang="en-IN" dirty="0">
                <a:solidFill>
                  <a:schemeClr val="bg1"/>
                </a:solidFill>
              </a:endParaRPr>
            </a:p>
          </p:txBody>
        </p:sp>
      </p:grpSp>
      <p:sp>
        <p:nvSpPr>
          <p:cNvPr id="35" name="Freeform 7">
            <a:extLst>
              <a:ext uri="{FF2B5EF4-FFF2-40B4-BE49-F238E27FC236}">
                <a16:creationId xmlns="" xmlns:a16="http://schemas.microsoft.com/office/drawing/2014/main" id="{60D08EA3-4E1D-4F4A-B039-302A1F320366}"/>
              </a:ext>
            </a:extLst>
          </p:cNvPr>
          <p:cNvSpPr>
            <a:spLocks/>
          </p:cNvSpPr>
          <p:nvPr/>
        </p:nvSpPr>
        <p:spPr bwMode="auto">
          <a:xfrm>
            <a:off x="5357813" y="3966046"/>
            <a:ext cx="1484313" cy="1884362"/>
          </a:xfrm>
          <a:custGeom>
            <a:avLst/>
            <a:gdLst>
              <a:gd name="T0" fmla="*/ 0 w 515"/>
              <a:gd name="T1" fmla="*/ 370 h 652"/>
              <a:gd name="T2" fmla="*/ 335 w 515"/>
              <a:gd name="T3" fmla="*/ 141 h 652"/>
              <a:gd name="T4" fmla="*/ 501 w 515"/>
              <a:gd name="T5" fmla="*/ 0 h 652"/>
              <a:gd name="T6" fmla="*/ 501 w 515"/>
              <a:gd name="T7" fmla="*/ 281 h 652"/>
              <a:gd name="T8" fmla="*/ 335 w 515"/>
              <a:gd name="T9" fmla="*/ 423 h 652"/>
              <a:gd name="T10" fmla="*/ 0 w 515"/>
              <a:gd name="T11" fmla="*/ 652 h 652"/>
              <a:gd name="T12" fmla="*/ 0 w 515"/>
              <a:gd name="T13" fmla="*/ 370 h 652"/>
            </a:gdLst>
            <a:ahLst/>
            <a:cxnLst>
              <a:cxn ang="0">
                <a:pos x="T0" y="T1"/>
              </a:cxn>
              <a:cxn ang="0">
                <a:pos x="T2" y="T3"/>
              </a:cxn>
              <a:cxn ang="0">
                <a:pos x="T4" y="T5"/>
              </a:cxn>
              <a:cxn ang="0">
                <a:pos x="T6" y="T7"/>
              </a:cxn>
              <a:cxn ang="0">
                <a:pos x="T8" y="T9"/>
              </a:cxn>
              <a:cxn ang="0">
                <a:pos x="T10" y="T11"/>
              </a:cxn>
              <a:cxn ang="0">
                <a:pos x="T12" y="T13"/>
              </a:cxn>
            </a:cxnLst>
            <a:rect l="0" t="0" r="r" b="b"/>
            <a:pathLst>
              <a:path w="515" h="652">
                <a:moveTo>
                  <a:pt x="0" y="370"/>
                </a:moveTo>
                <a:cubicBezTo>
                  <a:pt x="7" y="338"/>
                  <a:pt x="146" y="253"/>
                  <a:pt x="335" y="141"/>
                </a:cubicBezTo>
                <a:cubicBezTo>
                  <a:pt x="510" y="37"/>
                  <a:pt x="501" y="0"/>
                  <a:pt x="501" y="0"/>
                </a:cubicBezTo>
                <a:cubicBezTo>
                  <a:pt x="501" y="281"/>
                  <a:pt x="501" y="281"/>
                  <a:pt x="501" y="281"/>
                </a:cubicBezTo>
                <a:cubicBezTo>
                  <a:pt x="501" y="281"/>
                  <a:pt x="515" y="321"/>
                  <a:pt x="335" y="423"/>
                </a:cubicBezTo>
                <a:cubicBezTo>
                  <a:pt x="143" y="531"/>
                  <a:pt x="7" y="620"/>
                  <a:pt x="0" y="652"/>
                </a:cubicBezTo>
                <a:lnTo>
                  <a:pt x="0" y="370"/>
                </a:lnTo>
                <a:close/>
              </a:path>
            </a:pathLst>
          </a:custGeom>
          <a:gradFill>
            <a:gsLst>
              <a:gs pos="11000">
                <a:schemeClr val="accent2"/>
              </a:gs>
              <a:gs pos="92000">
                <a:schemeClr val="accent1">
                  <a:lumMod val="75000"/>
                </a:schemeClr>
              </a:gs>
            </a:gsLst>
            <a:lin ang="0" scaled="1"/>
          </a:gradFill>
          <a:ln>
            <a:noFill/>
          </a:ln>
        </p:spPr>
        <p:txBody>
          <a:bodyPr vert="horz" wrap="square" lIns="91440" tIns="45720" rIns="91440" bIns="45720" numCol="1" anchor="t" anchorCtr="0" compatLnSpc="1">
            <a:prstTxWarp prst="textNoShape">
              <a:avLst/>
            </a:prstTxWarp>
          </a:bodyPr>
          <a:lstStyle/>
          <a:p>
            <a:endParaRPr lang="en-IN" dirty="0"/>
          </a:p>
        </p:txBody>
      </p:sp>
    </p:spTree>
    <p:extLst>
      <p:ext uri="{BB962C8B-B14F-4D97-AF65-F5344CB8AC3E}">
        <p14:creationId xmlns:p14="http://schemas.microsoft.com/office/powerpoint/2010/main" val="1198102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4" end="4"/>
                                            </p:txEl>
                                          </p:spTgt>
                                        </p:tgtEl>
                                        <p:attrNameLst>
                                          <p:attrName>style.visibility</p:attrName>
                                        </p:attrNameLst>
                                      </p:cBhvr>
                                      <p:to>
                                        <p:strVal val="visible"/>
                                      </p:to>
                                    </p:set>
                                    <p:animEffect transition="in" filter="fade">
                                      <p:cBhvr>
                                        <p:cTn id="14" dur="1000"/>
                                        <p:tgtEl>
                                          <p:spTgt spid="2">
                                            <p:txEl>
                                              <p:pRg st="4" end="4"/>
                                            </p:txEl>
                                          </p:spTgt>
                                        </p:tgtEl>
                                      </p:cBhvr>
                                    </p:animEffect>
                                    <p:anim calcmode="lin" valueType="num">
                                      <p:cBhvr>
                                        <p:cTn id="15"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1000"/>
                                        <p:tgtEl>
                                          <p:spTgt spid="27"/>
                                        </p:tgtEl>
                                      </p:cBhvr>
                                    </p:animEffect>
                                    <p:anim calcmode="lin" valueType="num">
                                      <p:cBhvr>
                                        <p:cTn id="22" dur="1000" fill="hold"/>
                                        <p:tgtEl>
                                          <p:spTgt spid="27"/>
                                        </p:tgtEl>
                                        <p:attrNameLst>
                                          <p:attrName>ppt_x</p:attrName>
                                        </p:attrNameLst>
                                      </p:cBhvr>
                                      <p:tavLst>
                                        <p:tav tm="0">
                                          <p:val>
                                            <p:strVal val="#ppt_x"/>
                                          </p:val>
                                        </p:tav>
                                        <p:tav tm="100000">
                                          <p:val>
                                            <p:strVal val="#ppt_x"/>
                                          </p:val>
                                        </p:tav>
                                      </p:tavLst>
                                    </p:anim>
                                    <p:anim calcmode="lin" valueType="num">
                                      <p:cBhvr>
                                        <p:cTn id="23" dur="1000" fill="hold"/>
                                        <p:tgtEl>
                                          <p:spTgt spid="27"/>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1000"/>
                                        <p:tgtEl>
                                          <p:spTgt spid="28"/>
                                        </p:tgtEl>
                                      </p:cBhvr>
                                    </p:animEffect>
                                    <p:anim calcmode="lin" valueType="num">
                                      <p:cBhvr>
                                        <p:cTn id="27" dur="1000" fill="hold"/>
                                        <p:tgtEl>
                                          <p:spTgt spid="28"/>
                                        </p:tgtEl>
                                        <p:attrNameLst>
                                          <p:attrName>ppt_x</p:attrName>
                                        </p:attrNameLst>
                                      </p:cBhvr>
                                      <p:tavLst>
                                        <p:tav tm="0">
                                          <p:val>
                                            <p:strVal val="#ppt_x"/>
                                          </p:val>
                                        </p:tav>
                                        <p:tav tm="100000">
                                          <p:val>
                                            <p:strVal val="#ppt_x"/>
                                          </p:val>
                                        </p:tav>
                                      </p:tavLst>
                                    </p:anim>
                                    <p:anim calcmode="lin" valueType="num">
                                      <p:cBhvr>
                                        <p:cTn id="28" dur="1000" fill="hold"/>
                                        <p:tgtEl>
                                          <p:spTgt spid="28"/>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1000"/>
                                        <p:tgtEl>
                                          <p:spTgt spid="29"/>
                                        </p:tgtEl>
                                      </p:cBhvr>
                                    </p:animEffect>
                                    <p:anim calcmode="lin" valueType="num">
                                      <p:cBhvr>
                                        <p:cTn id="32" dur="1000" fill="hold"/>
                                        <p:tgtEl>
                                          <p:spTgt spid="29"/>
                                        </p:tgtEl>
                                        <p:attrNameLst>
                                          <p:attrName>ppt_x</p:attrName>
                                        </p:attrNameLst>
                                      </p:cBhvr>
                                      <p:tavLst>
                                        <p:tav tm="0">
                                          <p:val>
                                            <p:strVal val="#ppt_x"/>
                                          </p:val>
                                        </p:tav>
                                        <p:tav tm="100000">
                                          <p:val>
                                            <p:strVal val="#ppt_x"/>
                                          </p:val>
                                        </p:tav>
                                      </p:tavLst>
                                    </p:anim>
                                    <p:anim calcmode="lin" valueType="num">
                                      <p:cBhvr>
                                        <p:cTn id="33" dur="1000" fill="hold"/>
                                        <p:tgtEl>
                                          <p:spTgt spid="29"/>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1000"/>
                                        <p:tgtEl>
                                          <p:spTgt spid="32"/>
                                        </p:tgtEl>
                                      </p:cBhvr>
                                    </p:animEffect>
                                    <p:anim calcmode="lin" valueType="num">
                                      <p:cBhvr>
                                        <p:cTn id="37" dur="1000" fill="hold"/>
                                        <p:tgtEl>
                                          <p:spTgt spid="32"/>
                                        </p:tgtEl>
                                        <p:attrNameLst>
                                          <p:attrName>ppt_x</p:attrName>
                                        </p:attrNameLst>
                                      </p:cBhvr>
                                      <p:tavLst>
                                        <p:tav tm="0">
                                          <p:val>
                                            <p:strVal val="#ppt_x"/>
                                          </p:val>
                                        </p:tav>
                                        <p:tav tm="100000">
                                          <p:val>
                                            <p:strVal val="#ppt_x"/>
                                          </p:val>
                                        </p:tav>
                                      </p:tavLst>
                                    </p:anim>
                                    <p:anim calcmode="lin" valueType="num">
                                      <p:cBhvr>
                                        <p:cTn id="38" dur="1000" fill="hold"/>
                                        <p:tgtEl>
                                          <p:spTgt spid="32"/>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1000"/>
                                        <p:tgtEl>
                                          <p:spTgt spid="35"/>
                                        </p:tgtEl>
                                      </p:cBhvr>
                                    </p:animEffect>
                                    <p:anim calcmode="lin" valueType="num">
                                      <p:cBhvr>
                                        <p:cTn id="42" dur="1000" fill="hold"/>
                                        <p:tgtEl>
                                          <p:spTgt spid="35"/>
                                        </p:tgtEl>
                                        <p:attrNameLst>
                                          <p:attrName>ppt_x</p:attrName>
                                        </p:attrNameLst>
                                      </p:cBhvr>
                                      <p:tavLst>
                                        <p:tav tm="0">
                                          <p:val>
                                            <p:strVal val="#ppt_x"/>
                                          </p:val>
                                        </p:tav>
                                        <p:tav tm="100000">
                                          <p:val>
                                            <p:strVal val="#ppt_x"/>
                                          </p:val>
                                        </p:tav>
                                      </p:tavLst>
                                    </p:anim>
                                    <p:anim calcmode="lin" valueType="num">
                                      <p:cBhvr>
                                        <p:cTn id="43"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smtClean="0">
                <a:latin typeface="Cooper Black" panose="0208090404030B020404" pitchFamily="18" charset="0"/>
              </a:rPr>
              <a:t>Syntax of EML</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smtClean="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972130"/>
            <a:ext cx="10771237" cy="400110"/>
          </a:xfrm>
          <a:prstGeom prst="rect">
            <a:avLst/>
          </a:prstGeom>
        </p:spPr>
        <p:txBody>
          <a:bodyPr wrap="square">
            <a:spAutoFit/>
          </a:bodyPr>
          <a:lstStyle/>
          <a:p>
            <a:r>
              <a:rPr lang="en-US" sz="2000" dirty="0"/>
              <a:t>The EML provides </a:t>
            </a:r>
            <a:r>
              <a:rPr lang="en-US" sz="2000" i="1" dirty="0"/>
              <a:t>us 3 important access statements </a:t>
            </a:r>
            <a:r>
              <a:rPr lang="en-US" sz="2000" dirty="0"/>
              <a:t>for Data Manipulation using </a:t>
            </a:r>
            <a:r>
              <a:rPr lang="en-US" sz="2000" dirty="0" smtClean="0"/>
              <a:t>BO( Business Object ).</a:t>
            </a:r>
            <a:endParaRPr lang="en-US" sz="2000" dirty="0"/>
          </a:p>
        </p:txBody>
      </p:sp>
      <p:sp>
        <p:nvSpPr>
          <p:cNvPr id="7" name="TextBox 20"/>
          <p:cNvSpPr txBox="1"/>
          <p:nvPr/>
        </p:nvSpPr>
        <p:spPr>
          <a:xfrm>
            <a:off x="836888" y="1327178"/>
            <a:ext cx="954107" cy="923330"/>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5400" b="1" dirty="0" smtClean="0">
                <a:solidFill>
                  <a:schemeClr val="accent3"/>
                </a:solidFill>
                <a:latin typeface="Arial" pitchFamily="34" charset="0"/>
                <a:cs typeface="Arial" pitchFamily="34" charset="0"/>
              </a:rPr>
              <a:t>01</a:t>
            </a:r>
            <a:endParaRPr lang="en-IN" sz="5400" b="1" dirty="0">
              <a:solidFill>
                <a:schemeClr val="accent3"/>
              </a:solidFill>
              <a:latin typeface="Arial" pitchFamily="34" charset="0"/>
              <a:cs typeface="Arial" pitchFamily="34" charset="0"/>
            </a:endParaRPr>
          </a:p>
        </p:txBody>
      </p:sp>
      <p:sp>
        <p:nvSpPr>
          <p:cNvPr id="9" name="TextBox 27"/>
          <p:cNvSpPr txBox="1"/>
          <p:nvPr/>
        </p:nvSpPr>
        <p:spPr>
          <a:xfrm>
            <a:off x="1944132" y="1327178"/>
            <a:ext cx="7534656" cy="40011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sz="2000" b="1" dirty="0">
                <a:latin typeface="Arial" panose="020B0604020202020204" pitchFamily="34" charset="0"/>
                <a:cs typeface="Arial" panose="020B0604020202020204" pitchFamily="34" charset="0"/>
              </a:rPr>
              <a:t>Perform the </a:t>
            </a:r>
            <a:r>
              <a:rPr lang="en-IN" sz="2000" b="1" dirty="0" smtClean="0">
                <a:latin typeface="Arial" panose="020B0604020202020204" pitchFamily="34" charset="0"/>
                <a:cs typeface="Arial" panose="020B0604020202020204" pitchFamily="34" charset="0"/>
              </a:rPr>
              <a:t>CUD ( Create ,Update ,Delete </a:t>
            </a:r>
            <a:r>
              <a:rPr lang="en-IN" sz="2000" b="1" dirty="0">
                <a:latin typeface="Arial" panose="020B0604020202020204" pitchFamily="34" charset="0"/>
                <a:cs typeface="Arial" panose="020B0604020202020204" pitchFamily="34" charset="0"/>
              </a:rPr>
              <a:t>on </a:t>
            </a:r>
            <a:r>
              <a:rPr lang="en-IN" sz="2000" b="1" dirty="0" smtClean="0">
                <a:latin typeface="Arial" panose="020B0604020202020204" pitchFamily="34" charset="0"/>
                <a:cs typeface="Arial" panose="020B0604020202020204" pitchFamily="34" charset="0"/>
              </a:rPr>
              <a:t>BO</a:t>
            </a:r>
            <a:endParaRPr lang="en-US" sz="2000" b="1" kern="0" dirty="0">
              <a:latin typeface="Arial" pitchFamily="34" charset="0"/>
              <a:cs typeface="Arial" pitchFamily="34" charset="0"/>
            </a:endParaRPr>
          </a:p>
        </p:txBody>
      </p:sp>
      <p:sp>
        <p:nvSpPr>
          <p:cNvPr id="10" name="TextBox 30"/>
          <p:cNvSpPr txBox="1"/>
          <p:nvPr/>
        </p:nvSpPr>
        <p:spPr>
          <a:xfrm>
            <a:off x="836888" y="3919466"/>
            <a:ext cx="954107" cy="923330"/>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5400" b="1" dirty="0" smtClean="0">
                <a:solidFill>
                  <a:schemeClr val="accent1"/>
                </a:solidFill>
                <a:latin typeface="Arial" pitchFamily="34" charset="0"/>
                <a:cs typeface="Arial" pitchFamily="34" charset="0"/>
              </a:rPr>
              <a:t>02</a:t>
            </a:r>
            <a:endParaRPr lang="en-IN" sz="5400" b="1" dirty="0">
              <a:solidFill>
                <a:schemeClr val="accent1"/>
              </a:solidFill>
              <a:latin typeface="Arial" pitchFamily="34" charset="0"/>
              <a:cs typeface="Arial" pitchFamily="34" charset="0"/>
            </a:endParaRPr>
          </a:p>
        </p:txBody>
      </p:sp>
      <p:sp>
        <p:nvSpPr>
          <p:cNvPr id="12" name="TextBox 31"/>
          <p:cNvSpPr txBox="1"/>
          <p:nvPr/>
        </p:nvSpPr>
        <p:spPr>
          <a:xfrm>
            <a:off x="1944132" y="4207498"/>
            <a:ext cx="9436546" cy="2585323"/>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800" dirty="0"/>
              <a:t>Will actually persist the changes in the DB from transaction buffer.  Any modify operation that are executed within behavior pool or by ABAP program are not causing </a:t>
            </a:r>
            <a:r>
              <a:rPr lang="en-US" sz="1800" dirty="0" smtClean="0"/>
              <a:t>any </a:t>
            </a:r>
            <a:r>
              <a:rPr lang="en-US" sz="1800" dirty="0"/>
              <a:t>DB change </a:t>
            </a:r>
            <a:r>
              <a:rPr lang="en-US" sz="1800" dirty="0" smtClean="0"/>
              <a:t>because </a:t>
            </a:r>
            <a:r>
              <a:rPr lang="en-US" sz="1800" dirty="0"/>
              <a:t>they are applied on transaction Buffer and this buffer content will disappear when ABAP session ends. So if we want the changes to be passed to SAVE SEQUENCE and persisted, we will use the COMMIT ENTITIES statement.</a:t>
            </a:r>
          </a:p>
          <a:p>
            <a:pPr algn="just"/>
            <a:r>
              <a:rPr lang="en-US" sz="1800" dirty="0"/>
              <a:t>finalize ( )</a:t>
            </a:r>
          </a:p>
          <a:p>
            <a:pPr algn="just"/>
            <a:r>
              <a:rPr lang="en-IN" sz="1800" dirty="0"/>
              <a:t>check_before_save( )</a:t>
            </a:r>
          </a:p>
          <a:p>
            <a:pPr algn="just"/>
            <a:r>
              <a:rPr lang="en-IN" sz="1800" dirty="0"/>
              <a:t>Adjust_numbers( )</a:t>
            </a:r>
          </a:p>
          <a:p>
            <a:pPr algn="just"/>
            <a:r>
              <a:rPr lang="en-IN" sz="1800" dirty="0"/>
              <a:t>Save( )</a:t>
            </a:r>
          </a:p>
        </p:txBody>
      </p:sp>
      <p:sp>
        <p:nvSpPr>
          <p:cNvPr id="13" name="TextBox 32"/>
          <p:cNvSpPr txBox="1"/>
          <p:nvPr/>
        </p:nvSpPr>
        <p:spPr>
          <a:xfrm>
            <a:off x="1944132" y="3919466"/>
            <a:ext cx="2710120" cy="40011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b="1" kern="0" dirty="0" smtClean="0">
                <a:latin typeface="Arial" pitchFamily="34" charset="0"/>
                <a:cs typeface="Arial" pitchFamily="34" charset="0"/>
              </a:rPr>
              <a:t>Commit Entities</a:t>
            </a:r>
            <a:endParaRPr lang="en-US" sz="2000" b="1" kern="0" dirty="0">
              <a:latin typeface="Arial" pitchFamily="34" charset="0"/>
              <a:cs typeface="Arial" pitchFamily="34" charset="0"/>
            </a:endParaRPr>
          </a:p>
        </p:txBody>
      </p:sp>
      <p:sp>
        <p:nvSpPr>
          <p:cNvPr id="17" name="TextBox 31"/>
          <p:cNvSpPr txBox="1"/>
          <p:nvPr/>
        </p:nvSpPr>
        <p:spPr>
          <a:xfrm>
            <a:off x="1989956" y="1615210"/>
            <a:ext cx="6696744" cy="230832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sz="1800" dirty="0"/>
              <a:t>MODIFY ENTITIES OF </a:t>
            </a:r>
            <a:r>
              <a:rPr lang="en-IN" sz="1800" i="1" dirty="0"/>
              <a:t>RootEntityName</a:t>
            </a:r>
          </a:p>
          <a:p>
            <a:r>
              <a:rPr lang="en-IN" sz="1800" dirty="0"/>
              <a:t>ENTITY EntityAliasName</a:t>
            </a:r>
          </a:p>
          <a:p>
            <a:r>
              <a:rPr lang="en-IN" sz="1800" dirty="0"/>
              <a:t>[ CREATE FROM  it_instance_c ]</a:t>
            </a:r>
          </a:p>
          <a:p>
            <a:r>
              <a:rPr lang="en-IN" sz="1800" dirty="0"/>
              <a:t>[ UPDATE FROM it_instance_u ]</a:t>
            </a:r>
          </a:p>
          <a:p>
            <a:r>
              <a:rPr lang="en-IN" sz="1800" dirty="0"/>
              <a:t>[ DELETE FROM it_instance_d </a:t>
            </a:r>
            <a:r>
              <a:rPr lang="en-IN" sz="1800" dirty="0" smtClean="0"/>
              <a:t>]</a:t>
            </a:r>
          </a:p>
          <a:p>
            <a:r>
              <a:rPr lang="en-IN" sz="1800" dirty="0"/>
              <a:t>[ CREATE BY \AssociationName FROM it_instance_cba ]</a:t>
            </a:r>
          </a:p>
          <a:p>
            <a:r>
              <a:rPr lang="en-IN" sz="1800" dirty="0" smtClean="0"/>
              <a:t>[ </a:t>
            </a:r>
            <a:r>
              <a:rPr lang="en-IN" sz="1800" dirty="0"/>
              <a:t>RESULT et_result_tab ] [ FAILED </a:t>
            </a:r>
            <a:r>
              <a:rPr lang="en-IN" sz="1800" dirty="0" smtClean="0"/>
              <a:t>failed ] </a:t>
            </a:r>
            <a:r>
              <a:rPr lang="en-IN" sz="1800" dirty="0"/>
              <a:t>[ REPORTED response ] [ MAPPED </a:t>
            </a:r>
            <a:r>
              <a:rPr lang="en-IN" sz="1800" dirty="0" smtClean="0"/>
              <a:t>mapped ]</a:t>
            </a:r>
            <a:endParaRPr lang="en-IN" sz="1800" dirty="0"/>
          </a:p>
        </p:txBody>
      </p:sp>
    </p:spTree>
    <p:extLst>
      <p:ext uri="{BB962C8B-B14F-4D97-AF65-F5344CB8AC3E}">
        <p14:creationId xmlns:p14="http://schemas.microsoft.com/office/powerpoint/2010/main" val="8153184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2" grpId="0"/>
      <p:bldP spid="13"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smtClean="0">
                <a:latin typeface="Cooper Black" panose="0208090404030B020404" pitchFamily="18" charset="0"/>
              </a:rPr>
              <a:t>Syntax of EML</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smtClean="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34"/>
          <p:cNvSpPr txBox="1"/>
          <p:nvPr/>
        </p:nvSpPr>
        <p:spPr>
          <a:xfrm>
            <a:off x="693812" y="849486"/>
            <a:ext cx="954107" cy="923330"/>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5400" b="1" dirty="0" smtClean="0">
                <a:solidFill>
                  <a:schemeClr val="accent2"/>
                </a:solidFill>
                <a:latin typeface="Arial" pitchFamily="34" charset="0"/>
                <a:cs typeface="Arial" pitchFamily="34" charset="0"/>
              </a:rPr>
              <a:t>03</a:t>
            </a:r>
            <a:endParaRPr lang="en-IN" sz="5400" b="1" dirty="0">
              <a:solidFill>
                <a:schemeClr val="accent2"/>
              </a:solidFill>
              <a:latin typeface="Arial" pitchFamily="34" charset="0"/>
              <a:cs typeface="Arial" pitchFamily="34" charset="0"/>
            </a:endParaRPr>
          </a:p>
        </p:txBody>
      </p:sp>
      <p:sp>
        <p:nvSpPr>
          <p:cNvPr id="7" name="TextBox 35"/>
          <p:cNvSpPr txBox="1"/>
          <p:nvPr/>
        </p:nvSpPr>
        <p:spPr>
          <a:xfrm>
            <a:off x="1629916" y="1381969"/>
            <a:ext cx="8829860" cy="480131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800" dirty="0"/>
              <a:t>All operations that do not need to change the data of an entity are carried out by READ Data</a:t>
            </a:r>
            <a:r>
              <a:rPr lang="en-US" sz="1800" dirty="0" smtClean="0"/>
              <a:t>.</a:t>
            </a:r>
          </a:p>
          <a:p>
            <a:pPr algn="just"/>
            <a:r>
              <a:rPr lang="en-US" sz="1800" dirty="0"/>
              <a:t>There 2 types of Read</a:t>
            </a:r>
          </a:p>
          <a:p>
            <a:pPr marL="457200" indent="-457200" algn="just">
              <a:buAutoNum type="arabicPeriod"/>
            </a:pPr>
            <a:r>
              <a:rPr lang="en-US" sz="1800" dirty="0"/>
              <a:t>Read Entity by Key </a:t>
            </a:r>
          </a:p>
          <a:p>
            <a:pPr marL="457200" indent="-457200" algn="just">
              <a:buAutoNum type="arabicPeriod"/>
            </a:pPr>
            <a:r>
              <a:rPr lang="en-US" sz="1800" dirty="0"/>
              <a:t>Read Access to child (association) by parent </a:t>
            </a:r>
            <a:r>
              <a:rPr lang="en-US" sz="1800" dirty="0" smtClean="0"/>
              <a:t>key</a:t>
            </a:r>
          </a:p>
          <a:p>
            <a:pPr algn="just"/>
            <a:endParaRPr lang="en-US" sz="1800" dirty="0"/>
          </a:p>
          <a:p>
            <a:pPr algn="just"/>
            <a:r>
              <a:rPr lang="en-IN" sz="1800" dirty="0"/>
              <a:t>Read Statement always returns the RESULT and you must specify target variable. We can also read the associated entity data using </a:t>
            </a:r>
            <a:r>
              <a:rPr lang="en-IN" sz="1800" b="1" dirty="0"/>
              <a:t>BY \asso_name FROM it_table </a:t>
            </a:r>
            <a:r>
              <a:rPr lang="en-IN" sz="1800" dirty="0"/>
              <a:t>syntax</a:t>
            </a:r>
            <a:r>
              <a:rPr lang="en-IN" sz="1800" dirty="0" smtClean="0"/>
              <a:t>.</a:t>
            </a:r>
          </a:p>
          <a:p>
            <a:pPr algn="just"/>
            <a:r>
              <a:rPr lang="en-IN" sz="1800" dirty="0" smtClean="0"/>
              <a:t>The </a:t>
            </a:r>
            <a:r>
              <a:rPr lang="en-IN" sz="1800" dirty="0"/>
              <a:t>result of associated data with come in another internal table </a:t>
            </a:r>
            <a:r>
              <a:rPr lang="en-IN" sz="1800" b="1" dirty="0"/>
              <a:t>LINK tab_name, </a:t>
            </a:r>
            <a:r>
              <a:rPr lang="en-IN" sz="1800" dirty="0"/>
              <a:t>it will always contain the key value pair</a:t>
            </a:r>
            <a:r>
              <a:rPr lang="en-IN" sz="1800" b="1" dirty="0"/>
              <a:t>.</a:t>
            </a:r>
          </a:p>
          <a:p>
            <a:pPr algn="just"/>
            <a:r>
              <a:rPr lang="en-IN" sz="1800" dirty="0"/>
              <a:t>READ ENTITIES OF </a:t>
            </a:r>
            <a:r>
              <a:rPr lang="en-IN" sz="1800" b="1" dirty="0"/>
              <a:t>RootEntityName</a:t>
            </a:r>
          </a:p>
          <a:p>
            <a:pPr algn="just"/>
            <a:r>
              <a:rPr lang="en-IN" sz="1800" dirty="0"/>
              <a:t>ENTITY </a:t>
            </a:r>
            <a:r>
              <a:rPr lang="en-IN" sz="1800" b="1" dirty="0"/>
              <a:t>EntityAlias </a:t>
            </a:r>
            <a:r>
              <a:rPr lang="en-IN" sz="1800" dirty="0"/>
              <a:t>FROM it_read_condition</a:t>
            </a:r>
          </a:p>
          <a:p>
            <a:pPr algn="just"/>
            <a:r>
              <a:rPr lang="en-IN" sz="1800" dirty="0"/>
              <a:t>RESULT et_result</a:t>
            </a:r>
          </a:p>
          <a:p>
            <a:pPr algn="just"/>
            <a:r>
              <a:rPr lang="en-IN" sz="1800" dirty="0"/>
              <a:t>BY \asso_name FROM it_read_rba</a:t>
            </a:r>
          </a:p>
          <a:p>
            <a:pPr algn="just"/>
            <a:r>
              <a:rPr lang="en-IN" sz="1800" dirty="0"/>
              <a:t>RESULT et_res_rba</a:t>
            </a:r>
          </a:p>
          <a:p>
            <a:pPr algn="just"/>
            <a:r>
              <a:rPr lang="en-IN" sz="1800" dirty="0"/>
              <a:t>LINK et_link_keys</a:t>
            </a:r>
          </a:p>
          <a:p>
            <a:pPr algn="just"/>
            <a:r>
              <a:rPr lang="en-IN" sz="1800" dirty="0"/>
              <a:t>ENTITY </a:t>
            </a:r>
            <a:r>
              <a:rPr lang="en-IN" sz="1800" b="1" dirty="0"/>
              <a:t>EntityAlias </a:t>
            </a:r>
            <a:r>
              <a:rPr lang="en-IN" sz="1800" dirty="0"/>
              <a:t>FROM it_ins_2…. [ FAILED failed ] [REPORTED reported]</a:t>
            </a:r>
            <a:endParaRPr lang="en-US" sz="1800" dirty="0"/>
          </a:p>
          <a:p>
            <a:pPr algn="just"/>
            <a:endParaRPr lang="en-US" sz="1800" kern="0" dirty="0">
              <a:latin typeface="Arial" pitchFamily="34" charset="0"/>
              <a:cs typeface="Arial" pitchFamily="34" charset="0"/>
            </a:endParaRPr>
          </a:p>
        </p:txBody>
      </p:sp>
      <p:sp>
        <p:nvSpPr>
          <p:cNvPr id="8" name="TextBox 36"/>
          <p:cNvSpPr txBox="1"/>
          <p:nvPr/>
        </p:nvSpPr>
        <p:spPr>
          <a:xfrm>
            <a:off x="1629916" y="894289"/>
            <a:ext cx="2710120" cy="40011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b="1" kern="0" dirty="0" smtClean="0">
                <a:latin typeface="Arial" pitchFamily="34" charset="0"/>
                <a:cs typeface="Arial" pitchFamily="34" charset="0"/>
              </a:rPr>
              <a:t>Read the Data</a:t>
            </a:r>
            <a:endParaRPr lang="en-US" sz="2000" b="1" kern="0" dirty="0">
              <a:latin typeface="Arial" pitchFamily="34" charset="0"/>
              <a:cs typeface="Arial" pitchFamily="34" charset="0"/>
            </a:endParaRPr>
          </a:p>
        </p:txBody>
      </p:sp>
    </p:spTree>
    <p:extLst>
      <p:ext uri="{BB962C8B-B14F-4D97-AF65-F5344CB8AC3E}">
        <p14:creationId xmlns:p14="http://schemas.microsoft.com/office/powerpoint/2010/main" val="25078354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1000"/>
                                        <p:tgtEl>
                                          <p:spTgt spid="7">
                                            <p:txEl>
                                              <p:pRg st="0" end="0"/>
                                            </p:txEl>
                                          </p:spTgt>
                                        </p:tgtEl>
                                      </p:cBhvr>
                                    </p:animEffect>
                                    <p:anim calcmode="lin" valueType="num">
                                      <p:cBhvr>
                                        <p:cTn id="20"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0" end="0"/>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fade">
                                      <p:cBhvr>
                                        <p:cTn id="24" dur="1000"/>
                                        <p:tgtEl>
                                          <p:spTgt spid="7">
                                            <p:txEl>
                                              <p:pRg st="1" end="1"/>
                                            </p:txEl>
                                          </p:spTgt>
                                        </p:tgtEl>
                                      </p:cBhvr>
                                    </p:animEffect>
                                    <p:anim calcmode="lin" valueType="num">
                                      <p:cBhvr>
                                        <p:cTn id="2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1" end="1"/>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animEffect transition="in" filter="fade">
                                      <p:cBhvr>
                                        <p:cTn id="29" dur="1000"/>
                                        <p:tgtEl>
                                          <p:spTgt spid="7">
                                            <p:txEl>
                                              <p:pRg st="2" end="2"/>
                                            </p:txEl>
                                          </p:spTgt>
                                        </p:tgtEl>
                                      </p:cBhvr>
                                    </p:animEffect>
                                    <p:anim calcmode="lin" valueType="num">
                                      <p:cBhvr>
                                        <p:cTn id="30"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7">
                                            <p:txEl>
                                              <p:pRg st="2" end="2"/>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
                                            <p:txEl>
                                              <p:pRg st="3" end="3"/>
                                            </p:txEl>
                                          </p:spTgt>
                                        </p:tgtEl>
                                        <p:attrNameLst>
                                          <p:attrName>style.visibility</p:attrName>
                                        </p:attrNameLst>
                                      </p:cBhvr>
                                      <p:to>
                                        <p:strVal val="visible"/>
                                      </p:to>
                                    </p:set>
                                    <p:animEffect transition="in" filter="fade">
                                      <p:cBhvr>
                                        <p:cTn id="34" dur="1000"/>
                                        <p:tgtEl>
                                          <p:spTgt spid="7">
                                            <p:txEl>
                                              <p:pRg st="3" end="3"/>
                                            </p:txEl>
                                          </p:spTgt>
                                        </p:tgtEl>
                                      </p:cBhvr>
                                    </p:animEffect>
                                    <p:anim calcmode="lin" valueType="num">
                                      <p:cBhvr>
                                        <p:cTn id="35"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7">
                                            <p:txEl>
                                              <p:pRg st="5" end="5"/>
                                            </p:txEl>
                                          </p:spTgt>
                                        </p:tgtEl>
                                        <p:attrNameLst>
                                          <p:attrName>style.visibility</p:attrName>
                                        </p:attrNameLst>
                                      </p:cBhvr>
                                      <p:to>
                                        <p:strVal val="visible"/>
                                      </p:to>
                                    </p:set>
                                    <p:animEffect transition="in" filter="fade">
                                      <p:cBhvr>
                                        <p:cTn id="41" dur="1000"/>
                                        <p:tgtEl>
                                          <p:spTgt spid="7">
                                            <p:txEl>
                                              <p:pRg st="5" end="5"/>
                                            </p:txEl>
                                          </p:spTgt>
                                        </p:tgtEl>
                                      </p:cBhvr>
                                    </p:animEffect>
                                    <p:anim calcmode="lin" valueType="num">
                                      <p:cBhvr>
                                        <p:cTn id="42"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7">
                                            <p:txEl>
                                              <p:pRg st="5" end="5"/>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7">
                                            <p:txEl>
                                              <p:pRg st="6" end="6"/>
                                            </p:txEl>
                                          </p:spTgt>
                                        </p:tgtEl>
                                        <p:attrNameLst>
                                          <p:attrName>style.visibility</p:attrName>
                                        </p:attrNameLst>
                                      </p:cBhvr>
                                      <p:to>
                                        <p:strVal val="visible"/>
                                      </p:to>
                                    </p:set>
                                    <p:animEffect transition="in" filter="fade">
                                      <p:cBhvr>
                                        <p:cTn id="46" dur="1000"/>
                                        <p:tgtEl>
                                          <p:spTgt spid="7">
                                            <p:txEl>
                                              <p:pRg st="6" end="6"/>
                                            </p:txEl>
                                          </p:spTgt>
                                        </p:tgtEl>
                                      </p:cBhvr>
                                    </p:animEffect>
                                    <p:anim calcmode="lin" valueType="num">
                                      <p:cBhvr>
                                        <p:cTn id="47"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48"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7">
                                            <p:txEl>
                                              <p:pRg st="7" end="7"/>
                                            </p:txEl>
                                          </p:spTgt>
                                        </p:tgtEl>
                                        <p:attrNameLst>
                                          <p:attrName>style.visibility</p:attrName>
                                        </p:attrNameLst>
                                      </p:cBhvr>
                                      <p:to>
                                        <p:strVal val="visible"/>
                                      </p:to>
                                    </p:set>
                                    <p:animEffect transition="in" filter="fade">
                                      <p:cBhvr>
                                        <p:cTn id="53" dur="1000"/>
                                        <p:tgtEl>
                                          <p:spTgt spid="7">
                                            <p:txEl>
                                              <p:pRg st="7" end="7"/>
                                            </p:txEl>
                                          </p:spTgt>
                                        </p:tgtEl>
                                      </p:cBhvr>
                                    </p:animEffect>
                                    <p:anim calcmode="lin" valueType="num">
                                      <p:cBhvr>
                                        <p:cTn id="54"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55" dur="1000" fill="hold"/>
                                        <p:tgtEl>
                                          <p:spTgt spid="7">
                                            <p:txEl>
                                              <p:pRg st="7" end="7"/>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7">
                                            <p:txEl>
                                              <p:pRg st="8" end="8"/>
                                            </p:txEl>
                                          </p:spTgt>
                                        </p:tgtEl>
                                        <p:attrNameLst>
                                          <p:attrName>style.visibility</p:attrName>
                                        </p:attrNameLst>
                                      </p:cBhvr>
                                      <p:to>
                                        <p:strVal val="visible"/>
                                      </p:to>
                                    </p:set>
                                    <p:animEffect transition="in" filter="fade">
                                      <p:cBhvr>
                                        <p:cTn id="58" dur="1000"/>
                                        <p:tgtEl>
                                          <p:spTgt spid="7">
                                            <p:txEl>
                                              <p:pRg st="8" end="8"/>
                                            </p:txEl>
                                          </p:spTgt>
                                        </p:tgtEl>
                                      </p:cBhvr>
                                    </p:animEffect>
                                    <p:anim calcmode="lin" valueType="num">
                                      <p:cBhvr>
                                        <p:cTn id="59" dur="1000" fill="hold"/>
                                        <p:tgtEl>
                                          <p:spTgt spid="7">
                                            <p:txEl>
                                              <p:pRg st="8" end="8"/>
                                            </p:txEl>
                                          </p:spTgt>
                                        </p:tgtEl>
                                        <p:attrNameLst>
                                          <p:attrName>ppt_x</p:attrName>
                                        </p:attrNameLst>
                                      </p:cBhvr>
                                      <p:tavLst>
                                        <p:tav tm="0">
                                          <p:val>
                                            <p:strVal val="#ppt_x"/>
                                          </p:val>
                                        </p:tav>
                                        <p:tav tm="100000">
                                          <p:val>
                                            <p:strVal val="#ppt_x"/>
                                          </p:val>
                                        </p:tav>
                                      </p:tavLst>
                                    </p:anim>
                                    <p:anim calcmode="lin" valueType="num">
                                      <p:cBhvr>
                                        <p:cTn id="60" dur="1000" fill="hold"/>
                                        <p:tgtEl>
                                          <p:spTgt spid="7">
                                            <p:txEl>
                                              <p:pRg st="8" end="8"/>
                                            </p:txEl>
                                          </p:spTgt>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7">
                                            <p:txEl>
                                              <p:pRg st="9" end="9"/>
                                            </p:txEl>
                                          </p:spTgt>
                                        </p:tgtEl>
                                        <p:attrNameLst>
                                          <p:attrName>style.visibility</p:attrName>
                                        </p:attrNameLst>
                                      </p:cBhvr>
                                      <p:to>
                                        <p:strVal val="visible"/>
                                      </p:to>
                                    </p:set>
                                    <p:animEffect transition="in" filter="fade">
                                      <p:cBhvr>
                                        <p:cTn id="63" dur="1000"/>
                                        <p:tgtEl>
                                          <p:spTgt spid="7">
                                            <p:txEl>
                                              <p:pRg st="9" end="9"/>
                                            </p:txEl>
                                          </p:spTgt>
                                        </p:tgtEl>
                                      </p:cBhvr>
                                    </p:animEffect>
                                    <p:anim calcmode="lin" valueType="num">
                                      <p:cBhvr>
                                        <p:cTn id="64" dur="1000" fill="hold"/>
                                        <p:tgtEl>
                                          <p:spTgt spid="7">
                                            <p:txEl>
                                              <p:pRg st="9" end="9"/>
                                            </p:txEl>
                                          </p:spTgt>
                                        </p:tgtEl>
                                        <p:attrNameLst>
                                          <p:attrName>ppt_x</p:attrName>
                                        </p:attrNameLst>
                                      </p:cBhvr>
                                      <p:tavLst>
                                        <p:tav tm="0">
                                          <p:val>
                                            <p:strVal val="#ppt_x"/>
                                          </p:val>
                                        </p:tav>
                                        <p:tav tm="100000">
                                          <p:val>
                                            <p:strVal val="#ppt_x"/>
                                          </p:val>
                                        </p:tav>
                                      </p:tavLst>
                                    </p:anim>
                                    <p:anim calcmode="lin" valueType="num">
                                      <p:cBhvr>
                                        <p:cTn id="65" dur="1000" fill="hold"/>
                                        <p:tgtEl>
                                          <p:spTgt spid="7">
                                            <p:txEl>
                                              <p:pRg st="9" end="9"/>
                                            </p:txEl>
                                          </p:spTgt>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7">
                                            <p:txEl>
                                              <p:pRg st="10" end="10"/>
                                            </p:txEl>
                                          </p:spTgt>
                                        </p:tgtEl>
                                        <p:attrNameLst>
                                          <p:attrName>style.visibility</p:attrName>
                                        </p:attrNameLst>
                                      </p:cBhvr>
                                      <p:to>
                                        <p:strVal val="visible"/>
                                      </p:to>
                                    </p:set>
                                    <p:animEffect transition="in" filter="fade">
                                      <p:cBhvr>
                                        <p:cTn id="68" dur="1000"/>
                                        <p:tgtEl>
                                          <p:spTgt spid="7">
                                            <p:txEl>
                                              <p:pRg st="10" end="10"/>
                                            </p:txEl>
                                          </p:spTgt>
                                        </p:tgtEl>
                                      </p:cBhvr>
                                    </p:animEffect>
                                    <p:anim calcmode="lin" valueType="num">
                                      <p:cBhvr>
                                        <p:cTn id="69" dur="1000" fill="hold"/>
                                        <p:tgtEl>
                                          <p:spTgt spid="7">
                                            <p:txEl>
                                              <p:pRg st="10" end="10"/>
                                            </p:txEl>
                                          </p:spTgt>
                                        </p:tgtEl>
                                        <p:attrNameLst>
                                          <p:attrName>ppt_x</p:attrName>
                                        </p:attrNameLst>
                                      </p:cBhvr>
                                      <p:tavLst>
                                        <p:tav tm="0">
                                          <p:val>
                                            <p:strVal val="#ppt_x"/>
                                          </p:val>
                                        </p:tav>
                                        <p:tav tm="100000">
                                          <p:val>
                                            <p:strVal val="#ppt_x"/>
                                          </p:val>
                                        </p:tav>
                                      </p:tavLst>
                                    </p:anim>
                                    <p:anim calcmode="lin" valueType="num">
                                      <p:cBhvr>
                                        <p:cTn id="70" dur="1000" fill="hold"/>
                                        <p:tgtEl>
                                          <p:spTgt spid="7">
                                            <p:txEl>
                                              <p:pRg st="10" end="10"/>
                                            </p:txEl>
                                          </p:spTgt>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7">
                                            <p:txEl>
                                              <p:pRg st="11" end="11"/>
                                            </p:txEl>
                                          </p:spTgt>
                                        </p:tgtEl>
                                        <p:attrNameLst>
                                          <p:attrName>style.visibility</p:attrName>
                                        </p:attrNameLst>
                                      </p:cBhvr>
                                      <p:to>
                                        <p:strVal val="visible"/>
                                      </p:to>
                                    </p:set>
                                    <p:animEffect transition="in" filter="fade">
                                      <p:cBhvr>
                                        <p:cTn id="73" dur="1000"/>
                                        <p:tgtEl>
                                          <p:spTgt spid="7">
                                            <p:txEl>
                                              <p:pRg st="11" end="11"/>
                                            </p:txEl>
                                          </p:spTgt>
                                        </p:tgtEl>
                                      </p:cBhvr>
                                    </p:animEffect>
                                    <p:anim calcmode="lin" valueType="num">
                                      <p:cBhvr>
                                        <p:cTn id="74" dur="1000" fill="hold"/>
                                        <p:tgtEl>
                                          <p:spTgt spid="7">
                                            <p:txEl>
                                              <p:pRg st="11" end="11"/>
                                            </p:txEl>
                                          </p:spTgt>
                                        </p:tgtEl>
                                        <p:attrNameLst>
                                          <p:attrName>ppt_x</p:attrName>
                                        </p:attrNameLst>
                                      </p:cBhvr>
                                      <p:tavLst>
                                        <p:tav tm="0">
                                          <p:val>
                                            <p:strVal val="#ppt_x"/>
                                          </p:val>
                                        </p:tav>
                                        <p:tav tm="100000">
                                          <p:val>
                                            <p:strVal val="#ppt_x"/>
                                          </p:val>
                                        </p:tav>
                                      </p:tavLst>
                                    </p:anim>
                                    <p:anim calcmode="lin" valueType="num">
                                      <p:cBhvr>
                                        <p:cTn id="75" dur="1000" fill="hold"/>
                                        <p:tgtEl>
                                          <p:spTgt spid="7">
                                            <p:txEl>
                                              <p:pRg st="11" end="11"/>
                                            </p:txEl>
                                          </p:spTgt>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7">
                                            <p:txEl>
                                              <p:pRg st="12" end="12"/>
                                            </p:txEl>
                                          </p:spTgt>
                                        </p:tgtEl>
                                        <p:attrNameLst>
                                          <p:attrName>style.visibility</p:attrName>
                                        </p:attrNameLst>
                                      </p:cBhvr>
                                      <p:to>
                                        <p:strVal val="visible"/>
                                      </p:to>
                                    </p:set>
                                    <p:animEffect transition="in" filter="fade">
                                      <p:cBhvr>
                                        <p:cTn id="78" dur="1000"/>
                                        <p:tgtEl>
                                          <p:spTgt spid="7">
                                            <p:txEl>
                                              <p:pRg st="12" end="12"/>
                                            </p:txEl>
                                          </p:spTgt>
                                        </p:tgtEl>
                                      </p:cBhvr>
                                    </p:animEffect>
                                    <p:anim calcmode="lin" valueType="num">
                                      <p:cBhvr>
                                        <p:cTn id="79" dur="1000" fill="hold"/>
                                        <p:tgtEl>
                                          <p:spTgt spid="7">
                                            <p:txEl>
                                              <p:pRg st="12" end="12"/>
                                            </p:txEl>
                                          </p:spTgt>
                                        </p:tgtEl>
                                        <p:attrNameLst>
                                          <p:attrName>ppt_x</p:attrName>
                                        </p:attrNameLst>
                                      </p:cBhvr>
                                      <p:tavLst>
                                        <p:tav tm="0">
                                          <p:val>
                                            <p:strVal val="#ppt_x"/>
                                          </p:val>
                                        </p:tav>
                                        <p:tav tm="100000">
                                          <p:val>
                                            <p:strVal val="#ppt_x"/>
                                          </p:val>
                                        </p:tav>
                                      </p:tavLst>
                                    </p:anim>
                                    <p:anim calcmode="lin" valueType="num">
                                      <p:cBhvr>
                                        <p:cTn id="80" dur="1000" fill="hold"/>
                                        <p:tgtEl>
                                          <p:spTgt spid="7">
                                            <p:txEl>
                                              <p:pRg st="12" end="12"/>
                                            </p:txEl>
                                          </p:spTgt>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7">
                                            <p:txEl>
                                              <p:pRg st="13" end="13"/>
                                            </p:txEl>
                                          </p:spTgt>
                                        </p:tgtEl>
                                        <p:attrNameLst>
                                          <p:attrName>style.visibility</p:attrName>
                                        </p:attrNameLst>
                                      </p:cBhvr>
                                      <p:to>
                                        <p:strVal val="visible"/>
                                      </p:to>
                                    </p:set>
                                    <p:animEffect transition="in" filter="fade">
                                      <p:cBhvr>
                                        <p:cTn id="83" dur="1000"/>
                                        <p:tgtEl>
                                          <p:spTgt spid="7">
                                            <p:txEl>
                                              <p:pRg st="13" end="13"/>
                                            </p:txEl>
                                          </p:spTgt>
                                        </p:tgtEl>
                                      </p:cBhvr>
                                    </p:animEffect>
                                    <p:anim calcmode="lin" valueType="num">
                                      <p:cBhvr>
                                        <p:cTn id="84" dur="1000" fill="hold"/>
                                        <p:tgtEl>
                                          <p:spTgt spid="7">
                                            <p:txEl>
                                              <p:pRg st="13" end="13"/>
                                            </p:txEl>
                                          </p:spTgt>
                                        </p:tgtEl>
                                        <p:attrNameLst>
                                          <p:attrName>ppt_x</p:attrName>
                                        </p:attrNameLst>
                                      </p:cBhvr>
                                      <p:tavLst>
                                        <p:tav tm="0">
                                          <p:val>
                                            <p:strVal val="#ppt_x"/>
                                          </p:val>
                                        </p:tav>
                                        <p:tav tm="100000">
                                          <p:val>
                                            <p:strVal val="#ppt_x"/>
                                          </p:val>
                                        </p:tav>
                                      </p:tavLst>
                                    </p:anim>
                                    <p:anim calcmode="lin" valueType="num">
                                      <p:cBhvr>
                                        <p:cTn id="85" dur="1000" fill="hold"/>
                                        <p:tgtEl>
                                          <p:spTgt spid="7">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smtClean="0">
                <a:latin typeface="Cooper Black" panose="0208090404030B020404" pitchFamily="18" charset="0"/>
              </a:rPr>
              <a:t>Rule for EML</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smtClean="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 xmlns:a16="http://schemas.microsoft.com/office/drawing/2014/main" id="{19730261-CF6C-4157-81BC-2352D8128480}"/>
              </a:ext>
            </a:extLst>
          </p:cNvPr>
          <p:cNvSpPr txBox="1"/>
          <p:nvPr/>
        </p:nvSpPr>
        <p:spPr>
          <a:xfrm>
            <a:off x="648073" y="836712"/>
            <a:ext cx="10732605" cy="2031325"/>
          </a:xfrm>
          <a:prstGeom prst="rect">
            <a:avLst/>
          </a:prstGeom>
          <a:noFill/>
        </p:spPr>
        <p:txBody>
          <a:bodyPr wrap="square" rtlCol="0">
            <a:spAutoFit/>
          </a:bodyPr>
          <a:lstStyle/>
          <a:p>
            <a:pPr algn="just"/>
            <a:r>
              <a:rPr lang="en-US" sz="1800" dirty="0"/>
              <a:t>In addition to the data we also have a compiler generated field in input and output results called %control, this field is responsible to inform the </a:t>
            </a:r>
            <a:r>
              <a:rPr lang="en-US" sz="1800" dirty="0" smtClean="0"/>
              <a:t>RESTful </a:t>
            </a:r>
            <a:r>
              <a:rPr lang="en-US" sz="1800" dirty="0"/>
              <a:t>framework that, which are all the fields we would like to send to DB while creation or update while updating. Also while read we can specify the same to avoid reading everything.</a:t>
            </a:r>
          </a:p>
          <a:p>
            <a:endParaRPr lang="en-US" sz="1800" dirty="0"/>
          </a:p>
          <a:p>
            <a:endParaRPr lang="en-US" sz="1800" dirty="0"/>
          </a:p>
          <a:p>
            <a:r>
              <a:rPr lang="en-US" sz="1800" dirty="0"/>
              <a:t>We can also see the complete BO structure in BO Explorer using keyboard </a:t>
            </a:r>
            <a:r>
              <a:rPr lang="en-US" sz="1800" dirty="0" smtClean="0"/>
              <a:t>shortcut :-</a:t>
            </a:r>
            <a:endParaRPr lang="en-US" sz="1800" dirty="0"/>
          </a:p>
          <a:p>
            <a:r>
              <a:rPr lang="en-US" sz="1800" dirty="0"/>
              <a:t>Alt+Shift+W</a:t>
            </a:r>
            <a:endParaRPr lang="en-IN" sz="1800" dirty="0"/>
          </a:p>
        </p:txBody>
      </p:sp>
      <p:pic>
        <p:nvPicPr>
          <p:cNvPr id="1026" name="Picture 2" descr="Design Rules Available for PCB Layout in Altium Designer | Altium Designer  21 User Manual | Document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8015" y="2842705"/>
            <a:ext cx="6052719" cy="3698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106241"/>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smtClean="0">
                <a:latin typeface="Cooper Black" panose="0208090404030B020404" pitchFamily="18" charset="0"/>
              </a:rPr>
              <a:t>Implementing EML</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smtClean="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 xmlns:a16="http://schemas.microsoft.com/office/drawing/2014/main" id="{19730261-CF6C-4157-81BC-2352D8128480}"/>
              </a:ext>
            </a:extLst>
          </p:cNvPr>
          <p:cNvSpPr txBox="1"/>
          <p:nvPr/>
        </p:nvSpPr>
        <p:spPr>
          <a:xfrm>
            <a:off x="693812" y="899721"/>
            <a:ext cx="10414891" cy="707886"/>
          </a:xfrm>
          <a:prstGeom prst="rect">
            <a:avLst/>
          </a:prstGeom>
          <a:noFill/>
        </p:spPr>
        <p:txBody>
          <a:bodyPr wrap="square" rtlCol="0">
            <a:spAutoFit/>
          </a:bodyPr>
          <a:lstStyle/>
          <a:p>
            <a:pPr algn="just"/>
            <a:r>
              <a:rPr lang="en-US" sz="2000" dirty="0" smtClean="0"/>
              <a:t>Exercise </a:t>
            </a:r>
          </a:p>
          <a:p>
            <a:pPr algn="just"/>
            <a:r>
              <a:rPr lang="en-US" sz="2000" dirty="0" smtClean="0">
                <a:hlinkClick r:id="rId3"/>
              </a:rPr>
              <a:t>ZATS_00_EML_Learning</a:t>
            </a:r>
            <a:r>
              <a:rPr lang="en-US" sz="2000" dirty="0" smtClean="0"/>
              <a:t> </a:t>
            </a:r>
            <a:endParaRPr lang="en-US" sz="2000" dirty="0"/>
          </a:p>
        </p:txBody>
      </p:sp>
      <p:pic>
        <p:nvPicPr>
          <p:cNvPr id="2" name="Picture 1"/>
          <p:cNvPicPr>
            <a:picLocks noChangeAspect="1"/>
          </p:cNvPicPr>
          <p:nvPr/>
        </p:nvPicPr>
        <p:blipFill>
          <a:blip r:embed="rId4"/>
          <a:stretch>
            <a:fillRect/>
          </a:stretch>
        </p:blipFill>
        <p:spPr>
          <a:xfrm>
            <a:off x="4164300" y="1086950"/>
            <a:ext cx="7380952" cy="4819048"/>
          </a:xfrm>
          <a:prstGeom prst="rect">
            <a:avLst/>
          </a:prstGeom>
        </p:spPr>
      </p:pic>
    </p:spTree>
    <p:extLst>
      <p:ext uri="{BB962C8B-B14F-4D97-AF65-F5344CB8AC3E}">
        <p14:creationId xmlns:p14="http://schemas.microsoft.com/office/powerpoint/2010/main" val="2755226617"/>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smtClean="0">
                <a:latin typeface="Cooper Black" panose="0208090404030B020404" pitchFamily="18" charset="0"/>
              </a:rPr>
              <a:t>Introduction to Managed Scenario </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smtClean="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TextBox 1"/>
          <p:cNvSpPr txBox="1"/>
          <p:nvPr/>
        </p:nvSpPr>
        <p:spPr>
          <a:xfrm>
            <a:off x="609441" y="911057"/>
            <a:ext cx="10513168" cy="2862322"/>
          </a:xfrm>
          <a:prstGeom prst="rect">
            <a:avLst/>
          </a:prstGeom>
          <a:noFill/>
        </p:spPr>
        <p:txBody>
          <a:bodyPr wrap="square" rtlCol="0">
            <a:spAutoFit/>
          </a:bodyPr>
          <a:lstStyle/>
          <a:p>
            <a:pPr algn="just"/>
            <a:r>
              <a:rPr lang="en-US" sz="1800" dirty="0"/>
              <a:t>Let us consider we have been given a green field and asked us to develop a villa from scratch with our own customization. So, what steps will be involved in it? We need to design the floor-plan of the villa, the sections we want to include in the house like pool area, a garden, a jogging track etc. And we will proceed with selecting materials, selecting vendors, enforcing conciliation and orders and many more steps. Similarly, the RAP’s managed scenario provides the greenfield development for our business object.</a:t>
            </a:r>
          </a:p>
          <a:p>
            <a:pPr algn="just"/>
            <a:r>
              <a:rPr lang="en-US" sz="1800" dirty="0"/>
              <a:t>In the managed scenario, the implementations of behavioral elements like Create/Update/Delete are managed by the RAP framework itself. However, to implement complex logic like validations, determination or some sort of actions (Submit, Approval, Reject </a:t>
            </a:r>
            <a:r>
              <a:rPr lang="en-US" sz="1800" dirty="0" smtClean="0"/>
              <a:t>etc.) </a:t>
            </a:r>
            <a:r>
              <a:rPr lang="en-US" sz="1800" dirty="0"/>
              <a:t>on the business entity, you need to add the ABAP logic for it in implementing classes.</a:t>
            </a:r>
          </a:p>
          <a:p>
            <a:pPr algn="just"/>
            <a:endParaRPr lang="en-US" sz="1800" dirty="0"/>
          </a:p>
        </p:txBody>
      </p:sp>
      <p:pic>
        <p:nvPicPr>
          <p:cNvPr id="1026" name="Picture 2" descr="Getting Started with the ABAP RESTful Application Programming Model (RAP) |  SAP Blog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1764" y="3594353"/>
            <a:ext cx="11711380" cy="2498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3728160"/>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smtClean="0">
                <a:latin typeface="Cooper Black" panose="0208090404030B020404" pitchFamily="18" charset="0"/>
              </a:rPr>
              <a:t>Use Case for Managed Scenario</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TextBox 6">
            <a:extLst>
              <a:ext uri="{FF2B5EF4-FFF2-40B4-BE49-F238E27FC236}">
                <a16:creationId xmlns:a16="http://schemas.microsoft.com/office/drawing/2014/main" xmlns="" id="{77860053-B21F-4D12-84F4-2228681B9229}"/>
              </a:ext>
            </a:extLst>
          </p:cNvPr>
          <p:cNvSpPr txBox="1"/>
          <p:nvPr/>
        </p:nvSpPr>
        <p:spPr>
          <a:xfrm>
            <a:off x="614931" y="889180"/>
            <a:ext cx="11044786" cy="1323439"/>
          </a:xfrm>
          <a:prstGeom prst="rect">
            <a:avLst/>
          </a:prstGeom>
          <a:noFill/>
        </p:spPr>
        <p:txBody>
          <a:bodyPr wrap="square" rtlCol="0">
            <a:spAutoFit/>
          </a:bodyPr>
          <a:lstStyle/>
          <a:p>
            <a:r>
              <a:rPr lang="en-US" sz="2000" dirty="0"/>
              <a:t>I am working as a ABAP on Cloud developer for one of the Multi-nationals, which has just taken the SCP subscription. They want me to create 2 fiori apps for the travel </a:t>
            </a:r>
            <a:r>
              <a:rPr lang="en-US" sz="2000" dirty="0" smtClean="0"/>
              <a:t>industry</a:t>
            </a:r>
            <a:endParaRPr lang="en-IN" sz="2000" dirty="0"/>
          </a:p>
          <a:p>
            <a:pPr marL="342900" indent="-342900">
              <a:buAutoNum type="arabicPeriod"/>
            </a:pPr>
            <a:r>
              <a:rPr lang="en-IN" sz="2000" dirty="0" smtClean="0"/>
              <a:t>Processor Application</a:t>
            </a:r>
            <a:endParaRPr lang="en-IN" sz="2000" dirty="0"/>
          </a:p>
          <a:p>
            <a:pPr marL="342900" indent="-342900">
              <a:buAutoNum type="arabicPeriod"/>
            </a:pPr>
            <a:r>
              <a:rPr lang="en-IN" sz="2000" dirty="0" smtClean="0"/>
              <a:t>Approver Application</a:t>
            </a:r>
            <a:endParaRPr lang="en-US" sz="2000" dirty="0"/>
          </a:p>
        </p:txBody>
      </p:sp>
      <p:sp>
        <p:nvSpPr>
          <p:cNvPr id="8" name="Smiley Face 7">
            <a:extLst>
              <a:ext uri="{FF2B5EF4-FFF2-40B4-BE49-F238E27FC236}">
                <a16:creationId xmlns:a16="http://schemas.microsoft.com/office/drawing/2014/main" xmlns="" id="{3134E406-434A-4EEE-9AF2-E666D509C02D}"/>
              </a:ext>
            </a:extLst>
          </p:cNvPr>
          <p:cNvSpPr/>
          <p:nvPr/>
        </p:nvSpPr>
        <p:spPr>
          <a:xfrm>
            <a:off x="700210" y="2895356"/>
            <a:ext cx="792088" cy="792088"/>
          </a:xfrm>
          <a:prstGeom prst="smileyFace">
            <a:avLst/>
          </a:prstGeom>
          <a:solidFill>
            <a:schemeClr val="accent6"/>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9" name="Smiley Face 8">
            <a:extLst>
              <a:ext uri="{FF2B5EF4-FFF2-40B4-BE49-F238E27FC236}">
                <a16:creationId xmlns:a16="http://schemas.microsoft.com/office/drawing/2014/main" xmlns="" id="{0295B612-346A-49AA-B3DB-DB357F100F7E}"/>
              </a:ext>
            </a:extLst>
          </p:cNvPr>
          <p:cNvSpPr/>
          <p:nvPr/>
        </p:nvSpPr>
        <p:spPr>
          <a:xfrm>
            <a:off x="852610" y="3047756"/>
            <a:ext cx="792088" cy="792088"/>
          </a:xfrm>
          <a:prstGeom prst="smileyFace">
            <a:avLst/>
          </a:prstGeom>
          <a:solidFill>
            <a:schemeClr val="accent6"/>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 name="Smiley Face 9">
            <a:extLst>
              <a:ext uri="{FF2B5EF4-FFF2-40B4-BE49-F238E27FC236}">
                <a16:creationId xmlns:a16="http://schemas.microsoft.com/office/drawing/2014/main" xmlns="" id="{D4BCAF39-3355-4A86-A75E-9558769F6342}"/>
              </a:ext>
            </a:extLst>
          </p:cNvPr>
          <p:cNvSpPr/>
          <p:nvPr/>
        </p:nvSpPr>
        <p:spPr>
          <a:xfrm>
            <a:off x="1005010" y="3200156"/>
            <a:ext cx="792088" cy="792088"/>
          </a:xfrm>
          <a:prstGeom prst="smileyFace">
            <a:avLst/>
          </a:prstGeom>
          <a:solidFill>
            <a:schemeClr val="accent6"/>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 name="Rectangle 11">
            <a:extLst>
              <a:ext uri="{FF2B5EF4-FFF2-40B4-BE49-F238E27FC236}">
                <a16:creationId xmlns:a16="http://schemas.microsoft.com/office/drawing/2014/main" xmlns="" id="{7702C120-469D-4311-838C-62644BFB06FB}"/>
              </a:ext>
            </a:extLst>
          </p:cNvPr>
          <p:cNvSpPr/>
          <p:nvPr/>
        </p:nvSpPr>
        <p:spPr>
          <a:xfrm>
            <a:off x="3865829" y="2708920"/>
            <a:ext cx="3312368" cy="148258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MakeMyTrip.com</a:t>
            </a:r>
          </a:p>
          <a:p>
            <a:pPr algn="ctr"/>
            <a:r>
              <a:rPr lang="en-US" sz="1800" dirty="0">
                <a:solidFill>
                  <a:schemeClr val="bg1"/>
                </a:solidFill>
              </a:rPr>
              <a:t>Source </a:t>
            </a:r>
            <a:r>
              <a:rPr lang="en-US" sz="1800" dirty="0">
                <a:solidFill>
                  <a:schemeClr val="bg1"/>
                </a:solidFill>
                <a:sym typeface="Wingdings" panose="05000000000000000000" pitchFamily="2" charset="2"/>
              </a:rPr>
              <a:t> Destination</a:t>
            </a:r>
          </a:p>
          <a:p>
            <a:pPr algn="ctr"/>
            <a:r>
              <a:rPr lang="en-US" sz="1800" dirty="0">
                <a:solidFill>
                  <a:schemeClr val="bg1"/>
                </a:solidFill>
                <a:sym typeface="Wingdings" panose="05000000000000000000" pitchFamily="2" charset="2"/>
              </a:rPr>
              <a:t>Start  End Date</a:t>
            </a:r>
          </a:p>
          <a:p>
            <a:pPr algn="ctr"/>
            <a:r>
              <a:rPr lang="en-US" sz="1800" dirty="0">
                <a:solidFill>
                  <a:schemeClr val="bg1"/>
                </a:solidFill>
                <a:sym typeface="Wingdings" panose="05000000000000000000" pitchFamily="2" charset="2"/>
              </a:rPr>
              <a:t>How many</a:t>
            </a:r>
            <a:endParaRPr lang="en-IN" sz="1800" dirty="0">
              <a:solidFill>
                <a:schemeClr val="bg1"/>
              </a:solidFill>
            </a:endParaRPr>
          </a:p>
        </p:txBody>
      </p:sp>
      <p:sp>
        <p:nvSpPr>
          <p:cNvPr id="13" name="Smiley Face 12">
            <a:extLst>
              <a:ext uri="{FF2B5EF4-FFF2-40B4-BE49-F238E27FC236}">
                <a16:creationId xmlns:a16="http://schemas.microsoft.com/office/drawing/2014/main" xmlns="" id="{F4CAC5D5-903D-448C-A9F4-EF881D4ED660}"/>
              </a:ext>
            </a:extLst>
          </p:cNvPr>
          <p:cNvSpPr/>
          <p:nvPr/>
        </p:nvSpPr>
        <p:spPr>
          <a:xfrm>
            <a:off x="5020690" y="5178684"/>
            <a:ext cx="1008112" cy="804907"/>
          </a:xfrm>
          <a:prstGeom prst="smileyFac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dirty="0">
              <a:solidFill>
                <a:schemeClr val="tx1"/>
              </a:solidFill>
            </a:endParaRPr>
          </a:p>
        </p:txBody>
      </p:sp>
      <p:sp>
        <p:nvSpPr>
          <p:cNvPr id="14" name="TextBox 13">
            <a:extLst>
              <a:ext uri="{FF2B5EF4-FFF2-40B4-BE49-F238E27FC236}">
                <a16:creationId xmlns:a16="http://schemas.microsoft.com/office/drawing/2014/main" xmlns="" id="{3380D5A0-9764-46D4-919F-074BCC232B42}"/>
              </a:ext>
            </a:extLst>
          </p:cNvPr>
          <p:cNvSpPr txBox="1"/>
          <p:nvPr/>
        </p:nvSpPr>
        <p:spPr>
          <a:xfrm>
            <a:off x="4876674" y="5902554"/>
            <a:ext cx="1152128" cy="369332"/>
          </a:xfrm>
          <a:prstGeom prst="rect">
            <a:avLst/>
          </a:prstGeom>
          <a:noFill/>
        </p:spPr>
        <p:txBody>
          <a:bodyPr wrap="square" rtlCol="0">
            <a:spAutoFit/>
          </a:bodyPr>
          <a:lstStyle/>
          <a:p>
            <a:r>
              <a:rPr lang="en-US" sz="1800" b="1" dirty="0"/>
              <a:t>Processor</a:t>
            </a:r>
            <a:endParaRPr lang="en-IN" sz="1800" b="1" dirty="0"/>
          </a:p>
        </p:txBody>
      </p:sp>
      <p:sp>
        <p:nvSpPr>
          <p:cNvPr id="15" name="Arrow: Right 13">
            <a:extLst>
              <a:ext uri="{FF2B5EF4-FFF2-40B4-BE49-F238E27FC236}">
                <a16:creationId xmlns:a16="http://schemas.microsoft.com/office/drawing/2014/main" xmlns="" id="{8F31B5A9-B909-4C2A-B42A-40F991ECBE4B}"/>
              </a:ext>
            </a:extLst>
          </p:cNvPr>
          <p:cNvSpPr/>
          <p:nvPr/>
        </p:nvSpPr>
        <p:spPr>
          <a:xfrm rot="19987755">
            <a:off x="6815602" y="4427576"/>
            <a:ext cx="1008112" cy="461665"/>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tx1"/>
              </a:solidFill>
            </a:endParaRPr>
          </a:p>
        </p:txBody>
      </p:sp>
      <p:sp>
        <p:nvSpPr>
          <p:cNvPr id="16" name="Rectangle 15">
            <a:extLst>
              <a:ext uri="{FF2B5EF4-FFF2-40B4-BE49-F238E27FC236}">
                <a16:creationId xmlns:a16="http://schemas.microsoft.com/office/drawing/2014/main" xmlns="" id="{FCF13FA5-BEB5-4F73-8683-52FB1C92D327}"/>
              </a:ext>
            </a:extLst>
          </p:cNvPr>
          <p:cNvSpPr/>
          <p:nvPr/>
        </p:nvSpPr>
        <p:spPr>
          <a:xfrm>
            <a:off x="7651225" y="2708920"/>
            <a:ext cx="2324746" cy="14814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Travel Itinerary </a:t>
            </a:r>
          </a:p>
          <a:p>
            <a:pPr algn="ctr"/>
            <a:r>
              <a:rPr lang="en-US" sz="1800" dirty="0">
                <a:solidFill>
                  <a:schemeClr val="bg1"/>
                </a:solidFill>
              </a:rPr>
              <a:t>Travel Request which has multiple Bookings</a:t>
            </a:r>
            <a:endParaRPr lang="en-IN" sz="1800" dirty="0">
              <a:solidFill>
                <a:schemeClr val="bg1"/>
              </a:solidFill>
            </a:endParaRPr>
          </a:p>
        </p:txBody>
      </p:sp>
      <p:sp>
        <p:nvSpPr>
          <p:cNvPr id="17" name="Smiley Face 16">
            <a:extLst>
              <a:ext uri="{FF2B5EF4-FFF2-40B4-BE49-F238E27FC236}">
                <a16:creationId xmlns:a16="http://schemas.microsoft.com/office/drawing/2014/main" xmlns="" id="{74DDE697-8E5E-461F-B2D5-886441F95727}"/>
              </a:ext>
            </a:extLst>
          </p:cNvPr>
          <p:cNvSpPr/>
          <p:nvPr/>
        </p:nvSpPr>
        <p:spPr>
          <a:xfrm>
            <a:off x="8282158" y="5219143"/>
            <a:ext cx="1008112" cy="804907"/>
          </a:xfrm>
          <a:prstGeom prst="smileyFac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dirty="0">
              <a:solidFill>
                <a:schemeClr val="tx1"/>
              </a:solidFill>
            </a:endParaRPr>
          </a:p>
        </p:txBody>
      </p:sp>
      <p:cxnSp>
        <p:nvCxnSpPr>
          <p:cNvPr id="18" name="Connector: Elbow 19">
            <a:extLst>
              <a:ext uri="{FF2B5EF4-FFF2-40B4-BE49-F238E27FC236}">
                <a16:creationId xmlns:a16="http://schemas.microsoft.com/office/drawing/2014/main" xmlns="" id="{E39F7492-4AB1-4792-847E-FD8D1180517A}"/>
              </a:ext>
            </a:extLst>
          </p:cNvPr>
          <p:cNvCxnSpPr/>
          <p:nvPr/>
        </p:nvCxnSpPr>
        <p:spPr>
          <a:xfrm flipH="1" flipV="1">
            <a:off x="1248659" y="2881501"/>
            <a:ext cx="8741167" cy="598121"/>
          </a:xfrm>
          <a:prstGeom prst="bentConnector4">
            <a:avLst>
              <a:gd name="adj1" fmla="val -2615"/>
              <a:gd name="adj2" fmla="val 179001"/>
            </a:avLst>
          </a:prstGeom>
          <a:ln>
            <a:solidFill>
              <a:schemeClr val="accent1"/>
            </a:solidFill>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xmlns="" id="{D43D5E95-D276-4722-975E-75A973EF8B50}"/>
              </a:ext>
            </a:extLst>
          </p:cNvPr>
          <p:cNvSpPr txBox="1"/>
          <p:nvPr/>
        </p:nvSpPr>
        <p:spPr>
          <a:xfrm>
            <a:off x="9629202" y="4702057"/>
            <a:ext cx="1559239" cy="646331"/>
          </a:xfrm>
          <a:prstGeom prst="rect">
            <a:avLst/>
          </a:prstGeom>
          <a:noFill/>
        </p:spPr>
        <p:txBody>
          <a:bodyPr wrap="square" rtlCol="0">
            <a:spAutoFit/>
          </a:bodyPr>
          <a:lstStyle/>
          <a:p>
            <a:r>
              <a:rPr lang="en-US" sz="1800" dirty="0"/>
              <a:t>Booking fee</a:t>
            </a:r>
          </a:p>
          <a:p>
            <a:r>
              <a:rPr lang="en-US" sz="1800" dirty="0"/>
              <a:t>Description</a:t>
            </a:r>
            <a:endParaRPr lang="en-IN" sz="1800" dirty="0"/>
          </a:p>
        </p:txBody>
      </p:sp>
      <p:sp>
        <p:nvSpPr>
          <p:cNvPr id="20" name="TextBox 19">
            <a:extLst>
              <a:ext uri="{FF2B5EF4-FFF2-40B4-BE49-F238E27FC236}">
                <a16:creationId xmlns:a16="http://schemas.microsoft.com/office/drawing/2014/main" xmlns="" id="{50BE3975-ECD6-403D-8A89-CB6F7BF4A477}"/>
              </a:ext>
            </a:extLst>
          </p:cNvPr>
          <p:cNvSpPr txBox="1"/>
          <p:nvPr/>
        </p:nvSpPr>
        <p:spPr>
          <a:xfrm>
            <a:off x="9633284" y="5540688"/>
            <a:ext cx="1573696" cy="369332"/>
          </a:xfrm>
          <a:prstGeom prst="rect">
            <a:avLst/>
          </a:prstGeom>
          <a:noFill/>
        </p:spPr>
        <p:txBody>
          <a:bodyPr wrap="square" rtlCol="0">
            <a:spAutoFit/>
          </a:bodyPr>
          <a:lstStyle/>
          <a:p>
            <a:r>
              <a:rPr lang="en-US" sz="1800" dirty="0"/>
              <a:t>Give approval</a:t>
            </a:r>
            <a:endParaRPr lang="en-IN" sz="1800" dirty="0"/>
          </a:p>
        </p:txBody>
      </p:sp>
      <p:sp>
        <p:nvSpPr>
          <p:cNvPr id="21" name="TextBox 20">
            <a:extLst>
              <a:ext uri="{FF2B5EF4-FFF2-40B4-BE49-F238E27FC236}">
                <a16:creationId xmlns:a16="http://schemas.microsoft.com/office/drawing/2014/main" xmlns="" id="{C654BD13-3A0F-43C6-8698-BD30E17F39BE}"/>
              </a:ext>
            </a:extLst>
          </p:cNvPr>
          <p:cNvSpPr txBox="1"/>
          <p:nvPr/>
        </p:nvSpPr>
        <p:spPr>
          <a:xfrm>
            <a:off x="2212378" y="4802024"/>
            <a:ext cx="2864563" cy="923330"/>
          </a:xfrm>
          <a:prstGeom prst="rect">
            <a:avLst/>
          </a:prstGeom>
          <a:noFill/>
        </p:spPr>
        <p:txBody>
          <a:bodyPr wrap="square" rtlCol="0">
            <a:spAutoFit/>
          </a:bodyPr>
          <a:lstStyle/>
          <a:p>
            <a:pPr algn="just"/>
            <a:r>
              <a:rPr lang="en-US" sz="1800" dirty="0"/>
              <a:t>Create a travel request and add bookings with all the properties changeable</a:t>
            </a:r>
            <a:endParaRPr lang="en-IN" sz="1800" dirty="0"/>
          </a:p>
        </p:txBody>
      </p:sp>
      <p:sp>
        <p:nvSpPr>
          <p:cNvPr id="22" name="Chevron 21"/>
          <p:cNvSpPr/>
          <p:nvPr/>
        </p:nvSpPr>
        <p:spPr>
          <a:xfrm>
            <a:off x="2469775" y="3047756"/>
            <a:ext cx="997527" cy="944488"/>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Chevron 22"/>
          <p:cNvSpPr/>
          <p:nvPr/>
        </p:nvSpPr>
        <p:spPr>
          <a:xfrm rot="5400000">
            <a:off x="5221201" y="4298313"/>
            <a:ext cx="663339" cy="773558"/>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24" name="Chevron 23"/>
          <p:cNvSpPr/>
          <p:nvPr/>
        </p:nvSpPr>
        <p:spPr>
          <a:xfrm rot="5400000">
            <a:off x="8421601" y="4284456"/>
            <a:ext cx="663339" cy="773558"/>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25" name="TextBox 24">
            <a:extLst>
              <a:ext uri="{FF2B5EF4-FFF2-40B4-BE49-F238E27FC236}">
                <a16:creationId xmlns:a16="http://schemas.microsoft.com/office/drawing/2014/main" xmlns="" id="{3380D5A0-9764-46D4-919F-074BCC232B42}"/>
              </a:ext>
            </a:extLst>
          </p:cNvPr>
          <p:cNvSpPr txBox="1"/>
          <p:nvPr/>
        </p:nvSpPr>
        <p:spPr>
          <a:xfrm>
            <a:off x="8237534" y="5930264"/>
            <a:ext cx="1152128" cy="369332"/>
          </a:xfrm>
          <a:prstGeom prst="rect">
            <a:avLst/>
          </a:prstGeom>
          <a:noFill/>
        </p:spPr>
        <p:txBody>
          <a:bodyPr wrap="square" rtlCol="0">
            <a:spAutoFit/>
          </a:bodyPr>
          <a:lstStyle/>
          <a:p>
            <a:r>
              <a:rPr lang="en-US" sz="1800" b="1" dirty="0" smtClean="0"/>
              <a:t>Approver</a:t>
            </a:r>
            <a:endParaRPr lang="en-IN" sz="1800" b="1" dirty="0"/>
          </a:p>
        </p:txBody>
      </p:sp>
      <p:sp>
        <p:nvSpPr>
          <p:cNvPr id="2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smtClean="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Tree>
    <p:extLst>
      <p:ext uri="{BB962C8B-B14F-4D97-AF65-F5344CB8AC3E}">
        <p14:creationId xmlns:p14="http://schemas.microsoft.com/office/powerpoint/2010/main" val="1721399471"/>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9627</TotalTime>
  <Words>1045</Words>
  <Application>Microsoft Office PowerPoint</Application>
  <PresentationFormat>Custom</PresentationFormat>
  <Paragraphs>172</Paragraphs>
  <Slides>17</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17</vt:i4>
      </vt:variant>
    </vt:vector>
  </HeadingPairs>
  <TitlesOfParts>
    <vt:vector size="30" baseType="lpstr">
      <vt:lpstr>Arial</vt:lpstr>
      <vt:lpstr>Arial Black</vt:lpstr>
      <vt:lpstr>Arial Bold</vt:lpstr>
      <vt:lpstr>Calibri</vt:lpstr>
      <vt:lpstr>Cambria</vt:lpstr>
      <vt:lpstr>Cooper Black</vt:lpstr>
      <vt:lpstr>Open Sans</vt:lpstr>
      <vt:lpstr>Patua One</vt:lpstr>
      <vt:lpstr>Segoe UI</vt:lpstr>
      <vt:lpstr>Segoe UI Bold</vt:lpstr>
      <vt:lpstr>Segoe UI Light</vt:lpstr>
      <vt:lpstr>Wingdings</vt:lpstr>
      <vt:lpstr>Office Theme</vt:lpstr>
      <vt:lpstr>PowerPoint Presentation</vt:lpstr>
      <vt:lpstr>PowerPoint Presentation</vt:lpstr>
      <vt:lpstr>What is EML ?</vt:lpstr>
      <vt:lpstr>Syntax of EML</vt:lpstr>
      <vt:lpstr>Syntax of EML</vt:lpstr>
      <vt:lpstr>Rule for EML</vt:lpstr>
      <vt:lpstr>Implementing EML</vt:lpstr>
      <vt:lpstr>Introduction to Managed Scenario </vt:lpstr>
      <vt:lpstr>Use Case for Managed Scenario</vt:lpstr>
      <vt:lpstr>Steps for Build Use Case</vt:lpstr>
      <vt:lpstr>End to End Development Flow</vt:lpstr>
      <vt:lpstr>Create Base CDS View</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285</cp:revision>
  <dcterms:created xsi:type="dcterms:W3CDTF">2013-09-12T13:05:01Z</dcterms:created>
  <dcterms:modified xsi:type="dcterms:W3CDTF">2021-12-01T10:53:11Z</dcterms:modified>
</cp:coreProperties>
</file>